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4"/>
    <p:sldMasterId id="2147483830" r:id="rId5"/>
    <p:sldMasterId id="2147483843" r:id="rId6"/>
    <p:sldMasterId id="2147483847" r:id="rId7"/>
    <p:sldMasterId id="2147483851" r:id="rId8"/>
    <p:sldMasterId id="2147483864" r:id="rId9"/>
  </p:sldMasterIdLst>
  <p:notesMasterIdLst>
    <p:notesMasterId r:id="rId18"/>
  </p:notesMasterIdLst>
  <p:handoutMasterIdLst>
    <p:handoutMasterId r:id="rId19"/>
  </p:handoutMasterIdLst>
  <p:sldIdLst>
    <p:sldId id="263" r:id="rId10"/>
    <p:sldId id="749" r:id="rId11"/>
    <p:sldId id="330" r:id="rId12"/>
    <p:sldId id="750" r:id="rId13"/>
    <p:sldId id="786" r:id="rId14"/>
    <p:sldId id="791" r:id="rId15"/>
    <p:sldId id="788" r:id="rId16"/>
    <p:sldId id="257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 / Välkommen" id="{922630E1-5094-4B7C-BF65-81BEFB62F53F}">
          <p14:sldIdLst>
            <p14:sldId id="263"/>
          </p14:sldIdLst>
        </p14:section>
        <p14:section name="Textsidor" id="{819CCB62-EDFF-4AA2-88A2-C69CD6FD26F9}">
          <p14:sldIdLst>
            <p14:sldId id="749"/>
            <p14:sldId id="330"/>
            <p14:sldId id="750"/>
            <p14:sldId id="786"/>
            <p14:sldId id="791"/>
            <p14:sldId id="788"/>
            <p14:sldId id="257"/>
          </p14:sldIdLst>
        </p14:section>
        <p14:section name="Slut" id="{8BAF2EBF-3C48-4FF2-A8EE-541397B303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48C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8" autoAdjust="0"/>
    <p:restoredTop sz="95703" autoAdjust="0"/>
  </p:normalViewPr>
  <p:slideViewPr>
    <p:cSldViewPr snapToGrid="0" showGuides="1">
      <p:cViewPr varScale="1">
        <p:scale>
          <a:sx n="105" d="100"/>
          <a:sy n="105" d="100"/>
        </p:scale>
        <p:origin x="1328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90"/>
    </p:cViewPr>
  </p:sorterViewPr>
  <p:notesViewPr>
    <p:cSldViewPr snapToGrid="0" showGuides="1">
      <p:cViewPr varScale="1">
        <p:scale>
          <a:sx n="171" d="100"/>
          <a:sy n="171" d="100"/>
        </p:scale>
        <p:origin x="5344" y="1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2D951DE-4340-452E-ADF6-B97CCDD84C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Georgia" panose="02040502050405020303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3FEFF-60F7-4479-B020-9A4DC055CA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Georgia" panose="02040502050405020303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937437-CF6E-483B-BD85-D534E4871F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E7A50-C1A1-481A-BE2C-8F5D40F7AE39}" type="slidenum">
              <a:rPr lang="sv-SE" smtClean="0">
                <a:latin typeface="Georgia" panose="02040502050405020303" pitchFamily="18" charset="0"/>
              </a:rPr>
              <a:t>‹#›</a:t>
            </a:fld>
            <a:endParaRPr lang="sv-S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506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eorgia" panose="02040502050405020303" pitchFamily="18" charset="0"/>
              </a:defRPr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eorgia" panose="02040502050405020303" pitchFamily="18" charset="0"/>
              </a:defRPr>
            </a:lvl1pPr>
          </a:lstStyle>
          <a:p>
            <a:fld id="{4689C00A-E98B-4D3D-966F-67E40EEA2846}" type="datetimeFigureOut">
              <a:rPr lang="sv-SE" smtClean="0"/>
              <a:pPr/>
              <a:t>2023-04-27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eorgia" panose="02040502050405020303" pitchFamily="18" charset="0"/>
              </a:defRPr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eorgia" panose="02040502050405020303" pitchFamily="18" charset="0"/>
              </a:defRPr>
            </a:lvl1pPr>
          </a:lstStyle>
          <a:p>
            <a:fld id="{CDA9542A-FB14-4843-A197-824CFEAE5CF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352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Ju närmare patienten ju svårare/ irrelevant att tänka gruppnivå</a:t>
            </a:r>
          </a:p>
          <a:p>
            <a:r>
              <a:rPr lang="sv-SE" dirty="0"/>
              <a:t>Ju längre ifrån och med verksamhetsansvar desto mer relevant </a:t>
            </a:r>
          </a:p>
          <a:p>
            <a:r>
              <a:rPr lang="sv-SE" dirty="0"/>
              <a:t>På politikernivå nödvändigt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C25B8-6A37-0E42-AD12-4E95E5CB520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2469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7A33D1-4CB2-4DAA-AFE6-643B1CD8FB6C}" type="slidenum"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7702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5385D1-78CC-4F6B-BCEE-2353702557BC}" type="slidenum"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355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7A33D1-4CB2-4DAA-AFE6-643B1CD8FB6C}" type="slidenum"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4580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C25B8-6A37-0E42-AD12-4E95E5CB520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484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DC8CC-6DA1-44E1-AA32-45B9D76EB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73"/>
            <a:ext cx="9144000" cy="2306637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186BF-7340-4334-86FF-20FAAF566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2810"/>
            <a:ext cx="9144000" cy="1828801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latin typeface="+mj-lt"/>
              </a:defRPr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11" name="Picture 10" descr="Logotype">
            <a:extLst>
              <a:ext uri="{FF2B5EF4-FFF2-40B4-BE49-F238E27FC236}">
                <a16:creationId xmlns:a16="http://schemas.microsoft.com/office/drawing/2014/main" id="{2A675161-3D60-4934-8CDF-0E3D4A8D3D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3" y="5610253"/>
            <a:ext cx="3380235" cy="11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34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48F90-6F0B-4082-A03A-25C0D0EEE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BE1322-944E-410B-A503-071D16B244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5092533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6F69F-E2CD-4CAC-B28E-04F7F59CD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402256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D6119C-D6E1-438D-B01E-CF6E63D02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34F6-C518-8447-9BCD-875F25BBAC2E}" type="datetime1">
              <a:rPr lang="sv-SE" smtClean="0"/>
              <a:t>2023-04-27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2FECA-0FDF-4E93-B1B1-6CF623CF2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55D90-D9E3-425D-B3DC-406845F9C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5">
            <a:extLst>
              <a:ext uri="{FF2B5EF4-FFF2-40B4-BE49-F238E27FC236}">
                <a16:creationId xmlns:a16="http://schemas.microsoft.com/office/drawing/2014/main" id="{65E233A8-C457-415A-B25B-AC4916975090}"/>
              </a:ext>
            </a:extLst>
          </p:cNvPr>
          <p:cNvCxnSpPr>
            <a:cxnSpLocks/>
          </p:cNvCxnSpPr>
          <p:nvPr userDrawn="1"/>
        </p:nvCxnSpPr>
        <p:spPr>
          <a:xfrm>
            <a:off x="180000" y="6079962"/>
            <a:ext cx="11833200" cy="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Logotype">
            <a:extLst>
              <a:ext uri="{FF2B5EF4-FFF2-40B4-BE49-F238E27FC236}">
                <a16:creationId xmlns:a16="http://schemas.microsoft.com/office/drawing/2014/main" id="{C1102840-461E-4176-9749-A28A0655AF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0800"/>
            <a:ext cx="1908000" cy="6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47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37040-A9FD-4D9F-927E-3D89FFE81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F4497-9EDB-4DEA-8405-69C17F3AB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985C7-46FC-4066-B9D3-B0D0DB803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F516-837E-3C40-BC80-453250E5C1D6}" type="datetime1">
              <a:rPr lang="sv-SE" smtClean="0"/>
              <a:t>2023-04-27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83B8B-54A4-4A15-BB63-FCDC3A44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9CEAC-1427-4BEA-8982-30CAE04DC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709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B31E45-D6F3-4F73-BEDF-5BEDAFC5A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7266AE-17DB-428F-A2F6-8D0CA1386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4654A-FDE6-4601-9D75-FA956B136D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1103000" y="5049000"/>
            <a:ext cx="1818000" cy="360000"/>
          </a:xfrm>
        </p:spPr>
        <p:txBody>
          <a:bodyPr/>
          <a:lstStyle/>
          <a:p>
            <a:fld id="{EE4A903A-F2D3-A242-8BFD-1882D26C2CAA}" type="datetime1">
              <a:rPr lang="sv-SE" smtClean="0"/>
              <a:t>2023-04-27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8F030-2FCB-40E4-B64D-2629C80F1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852000" y="1980000"/>
            <a:ext cx="4320000" cy="360000"/>
          </a:xfrm>
        </p:spPr>
        <p:txBody>
          <a:bodyPr lIns="180000"/>
          <a:lstStyle/>
          <a:p>
            <a:r>
              <a:rPr lang="sv-SE"/>
              <a:t>LiU PowerPoint-mall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C8C35-D10B-42B0-92F4-58D676FE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11652000" y="6318000"/>
            <a:ext cx="720000" cy="360000"/>
          </a:xfrm>
        </p:spPr>
        <p:txBody>
          <a:bodyPr rIns="180000"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6138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kel bild Blå (mö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0" t="17966" r="6364" b="16111"/>
          <a:stretch/>
        </p:blipFill>
        <p:spPr>
          <a:xfrm>
            <a:off x="532800" y="5929201"/>
            <a:ext cx="3158400" cy="615035"/>
          </a:xfrm>
          <a:prstGeom prst="rect">
            <a:avLst/>
          </a:prstGeom>
        </p:spPr>
      </p:pic>
      <p:sp>
        <p:nvSpPr>
          <p:cNvPr id="5" name="Platshållare för bild 3"/>
          <p:cNvSpPr>
            <a:spLocks noGrp="1"/>
          </p:cNvSpPr>
          <p:nvPr>
            <p:ph type="pic" sz="quarter" idx="10"/>
          </p:nvPr>
        </p:nvSpPr>
        <p:spPr>
          <a:xfrm>
            <a:off x="522515" y="877078"/>
            <a:ext cx="11047444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849896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DC8CC-6DA1-44E1-AA32-45B9D76EB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73"/>
            <a:ext cx="9144000" cy="2306637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186BF-7340-4334-86FF-20FAAF566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2810"/>
            <a:ext cx="9144000" cy="1828801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latin typeface="+mj-lt"/>
              </a:defRPr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pic>
        <p:nvPicPr>
          <p:cNvPr id="10" name="Picture 9" descr="Logotype">
            <a:extLst>
              <a:ext uri="{FF2B5EF4-FFF2-40B4-BE49-F238E27FC236}">
                <a16:creationId xmlns:a16="http://schemas.microsoft.com/office/drawing/2014/main" id="{44593C68-7ABA-4D9B-BC13-C4AC7ACB96CD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8" y="5612106"/>
            <a:ext cx="3375001" cy="119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335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DC8CC-6DA1-44E1-AA32-45B9D76EB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73"/>
            <a:ext cx="9144000" cy="2306637"/>
          </a:xfrm>
        </p:spPr>
        <p:txBody>
          <a:bodyPr anchor="b">
            <a:normAutofit/>
          </a:bodyPr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186BF-7340-4334-86FF-20FAAF566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2800"/>
            <a:ext cx="9144000" cy="1828800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+mj-lt"/>
              </a:defRPr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pic>
        <p:nvPicPr>
          <p:cNvPr id="10" name="Picture 9" descr="Logotype">
            <a:extLst>
              <a:ext uri="{FF2B5EF4-FFF2-40B4-BE49-F238E27FC236}">
                <a16:creationId xmlns:a16="http://schemas.microsoft.com/office/drawing/2014/main" id="{AD5F49A3-8486-4AE6-8EA6-90C3CC568910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8" y="5612106"/>
            <a:ext cx="3375001" cy="119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494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75322-5373-499E-AF2D-2170CC9A0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519242"/>
            <a:ext cx="10515600" cy="1909758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AD21B-931A-4064-8D73-165D96D91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502800"/>
            <a:ext cx="10515600" cy="26280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16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9D274-9D58-4C59-BF24-08319E8A8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1DFB-0456-1647-A9DA-AC5AC7141480}" type="datetime1">
              <a:rPr lang="sv-SE" smtClean="0"/>
              <a:t>2023-04-27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FF1B3-BEF7-476C-9C24-6F6824C23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DCECA-8742-4DDD-8038-0C0682EA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Picture 8" descr="Logotype">
            <a:extLst>
              <a:ext uri="{FF2B5EF4-FFF2-40B4-BE49-F238E27FC236}">
                <a16:creationId xmlns:a16="http://schemas.microsoft.com/office/drawing/2014/main" id="{FCFA31B6-BC02-4354-A1DB-49F7B0C933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0800"/>
            <a:ext cx="1908000" cy="6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546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5F28-9CA8-4998-8631-C03E7886F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CC860-BB16-4E0C-B870-8B2366E75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254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F96C9-5579-4CED-A338-A836AEE06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71BB-7E11-974E-B331-A81C1B951ED1}" type="datetime1">
              <a:rPr lang="sv-SE" smtClean="0"/>
              <a:t>2023-04-27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A41CD-1A6A-456B-BCAE-4B73471B3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AF9EE-7694-4BC1-BDBC-514D317EE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5">
            <a:extLst>
              <a:ext uri="{FF2B5EF4-FFF2-40B4-BE49-F238E27FC236}">
                <a16:creationId xmlns:a16="http://schemas.microsoft.com/office/drawing/2014/main" id="{D2B6CEC0-7FA1-4DD6-9711-E98236C44181}"/>
              </a:ext>
            </a:extLst>
          </p:cNvPr>
          <p:cNvCxnSpPr>
            <a:cxnSpLocks/>
          </p:cNvCxnSpPr>
          <p:nvPr/>
        </p:nvCxnSpPr>
        <p:spPr>
          <a:xfrm>
            <a:off x="180000" y="6079962"/>
            <a:ext cx="11833200" cy="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 descr="Logotype">
            <a:extLst>
              <a:ext uri="{FF2B5EF4-FFF2-40B4-BE49-F238E27FC236}">
                <a16:creationId xmlns:a16="http://schemas.microsoft.com/office/drawing/2014/main" id="{38E76754-54E4-4E46-A42B-165CB1D043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0800"/>
            <a:ext cx="1908000" cy="6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3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E5D60-9FEA-4061-AE29-F7A1A0AE6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D652D-D723-4261-9B8C-661B6699F9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9"/>
            <a:ext cx="5181600" cy="4241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72E162-7D8A-446C-B6C3-D85896811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254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CDECF-AB46-421A-B3EA-954167E55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9C5-6D95-7B42-B953-E447C2220618}" type="datetime1">
              <a:rPr lang="sv-SE" smtClean="0"/>
              <a:t>2023-04-27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FB67D-8CC2-4E5B-BF93-6B7E5BF4B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F80C1-A5DA-4E08-8CAE-B47DD97A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5">
            <a:extLst>
              <a:ext uri="{FF2B5EF4-FFF2-40B4-BE49-F238E27FC236}">
                <a16:creationId xmlns:a16="http://schemas.microsoft.com/office/drawing/2014/main" id="{1DBCDB3C-6D20-4691-BDE2-381FEEBC114C}"/>
              </a:ext>
            </a:extLst>
          </p:cNvPr>
          <p:cNvCxnSpPr>
            <a:cxnSpLocks/>
          </p:cNvCxnSpPr>
          <p:nvPr userDrawn="1"/>
        </p:nvCxnSpPr>
        <p:spPr>
          <a:xfrm>
            <a:off x="180000" y="6079962"/>
            <a:ext cx="11833200" cy="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 descr="Logotype">
            <a:extLst>
              <a:ext uri="{FF2B5EF4-FFF2-40B4-BE49-F238E27FC236}">
                <a16:creationId xmlns:a16="http://schemas.microsoft.com/office/drawing/2014/main" id="{09F3A704-4A19-43BE-95E7-C2EE1D44AE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0800"/>
            <a:ext cx="1908000" cy="6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491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C1DA-1DF7-4806-9BFE-693752D8E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AEAAB-6C1D-4159-B092-4584A8886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35E44-E48F-4B64-BC38-36AE1423E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85"/>
            <a:ext cx="5157787" cy="35716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40FBBF-9493-4795-A84B-B36E22050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B4785-7E60-4E95-8686-807938974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85"/>
            <a:ext cx="5183188" cy="35684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52B86A-85B7-4456-A609-BB084D0B2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E9C4-8BB0-5848-80E3-106F27861D6E}" type="datetime1">
              <a:rPr lang="sv-SE" smtClean="0"/>
              <a:t>2023-04-27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C08846-8A71-4321-93F6-BFCE99CB4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0CCA9-80F4-4FE7-B4FD-9FB65454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cxnSp>
        <p:nvCxnSpPr>
          <p:cNvPr id="13" name="Rak 5">
            <a:extLst>
              <a:ext uri="{FF2B5EF4-FFF2-40B4-BE49-F238E27FC236}">
                <a16:creationId xmlns:a16="http://schemas.microsoft.com/office/drawing/2014/main" id="{EC927C92-6210-4B4D-895A-19AADBEF8F6E}"/>
              </a:ext>
            </a:extLst>
          </p:cNvPr>
          <p:cNvCxnSpPr>
            <a:cxnSpLocks/>
          </p:cNvCxnSpPr>
          <p:nvPr userDrawn="1"/>
        </p:nvCxnSpPr>
        <p:spPr>
          <a:xfrm>
            <a:off x="180000" y="6079962"/>
            <a:ext cx="11833200" cy="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13" descr="Logotype">
            <a:extLst>
              <a:ext uri="{FF2B5EF4-FFF2-40B4-BE49-F238E27FC236}">
                <a16:creationId xmlns:a16="http://schemas.microsoft.com/office/drawing/2014/main" id="{16070C61-E474-42D9-94A1-967A6D1BE7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0800"/>
            <a:ext cx="1908000" cy="6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742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DC8CC-6DA1-44E1-AA32-45B9D76EB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73"/>
            <a:ext cx="9144000" cy="2306637"/>
          </a:xfrm>
        </p:spPr>
        <p:txBody>
          <a:bodyPr anchor="b">
            <a:normAutofit/>
          </a:bodyPr>
          <a:lstStyle>
            <a:lvl1pPr algn="ctr"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186BF-7340-4334-86FF-20FAAF566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2800"/>
            <a:ext cx="9144000" cy="1828800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+mj-lt"/>
              </a:defRPr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12" name="Picture 11" descr="Logotype">
            <a:extLst>
              <a:ext uri="{FF2B5EF4-FFF2-40B4-BE49-F238E27FC236}">
                <a16:creationId xmlns:a16="http://schemas.microsoft.com/office/drawing/2014/main" id="{C28FFEF4-4F3A-41C8-A52E-4FD1787D53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3" y="5610253"/>
            <a:ext cx="3380235" cy="11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9834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3FE9-5F5B-413D-B4E8-BD7E2968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082EEB-76C9-46A2-8992-24100BBA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211D-D45C-1748-B9A3-D5D5122E1A17}" type="datetime1">
              <a:rPr lang="sv-SE" smtClean="0"/>
              <a:t>2023-04-27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1F3176-8332-460F-839F-8C36305CF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BA3FD-78E6-4451-96E1-12B31AC3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5">
            <a:extLst>
              <a:ext uri="{FF2B5EF4-FFF2-40B4-BE49-F238E27FC236}">
                <a16:creationId xmlns:a16="http://schemas.microsoft.com/office/drawing/2014/main" id="{95DA7626-B115-4C4F-9B3C-FE5B663044E7}"/>
              </a:ext>
            </a:extLst>
          </p:cNvPr>
          <p:cNvCxnSpPr>
            <a:cxnSpLocks/>
          </p:cNvCxnSpPr>
          <p:nvPr userDrawn="1"/>
        </p:nvCxnSpPr>
        <p:spPr>
          <a:xfrm>
            <a:off x="180000" y="6079962"/>
            <a:ext cx="11833200" cy="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 descr="Logotype">
            <a:extLst>
              <a:ext uri="{FF2B5EF4-FFF2-40B4-BE49-F238E27FC236}">
                <a16:creationId xmlns:a16="http://schemas.microsoft.com/office/drawing/2014/main" id="{981D80BE-49D3-48FC-AC64-622528B8A1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0800"/>
            <a:ext cx="1908000" cy="6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647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96CBC0-C319-4952-8F5C-99292872E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191C1-42F7-1D49-8884-3D151B5139AD}" type="datetime1">
              <a:rPr lang="sv-SE" smtClean="0"/>
              <a:t>2023-04-27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66394A-EC6D-4B1F-8267-B06B10136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DF935-E895-4D21-A182-6E15EDC72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5">
            <a:extLst>
              <a:ext uri="{FF2B5EF4-FFF2-40B4-BE49-F238E27FC236}">
                <a16:creationId xmlns:a16="http://schemas.microsoft.com/office/drawing/2014/main" id="{97E9F04A-B552-451B-920C-ED4546809656}"/>
              </a:ext>
            </a:extLst>
          </p:cNvPr>
          <p:cNvCxnSpPr>
            <a:cxnSpLocks/>
          </p:cNvCxnSpPr>
          <p:nvPr userDrawn="1"/>
        </p:nvCxnSpPr>
        <p:spPr>
          <a:xfrm>
            <a:off x="180000" y="6079962"/>
            <a:ext cx="11833200" cy="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Logotype">
            <a:extLst>
              <a:ext uri="{FF2B5EF4-FFF2-40B4-BE49-F238E27FC236}">
                <a16:creationId xmlns:a16="http://schemas.microsoft.com/office/drawing/2014/main" id="{2EB1136A-B5C1-474E-856C-5B6E55AECA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0800"/>
            <a:ext cx="1908000" cy="6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704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980A2-67AA-45AE-A4A3-02C24D5D2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FC7A9-016D-4F8D-95F8-AE268FFCD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50925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9E2521-9433-4ED7-A38E-EB976F0B3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4022563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DAEBBB-5F59-4CE5-8F95-88A1C1885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DE25-28B2-DD41-99A9-386491C2F972}" type="datetime1">
              <a:rPr lang="sv-SE" smtClean="0"/>
              <a:t>2023-04-27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D4F3F-4FD6-423B-8630-867536633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6012F-A692-4BBB-B0E2-A40D6C391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cxnSp>
        <p:nvCxnSpPr>
          <p:cNvPr id="26" name="Rak 5">
            <a:extLst>
              <a:ext uri="{FF2B5EF4-FFF2-40B4-BE49-F238E27FC236}">
                <a16:creationId xmlns:a16="http://schemas.microsoft.com/office/drawing/2014/main" id="{125440BF-FF8E-4F55-AC91-862AB2B62D8D}"/>
              </a:ext>
            </a:extLst>
          </p:cNvPr>
          <p:cNvCxnSpPr>
            <a:cxnSpLocks/>
          </p:cNvCxnSpPr>
          <p:nvPr userDrawn="1"/>
        </p:nvCxnSpPr>
        <p:spPr>
          <a:xfrm>
            <a:off x="180000" y="6079962"/>
            <a:ext cx="11833200" cy="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" name="Picture 26" descr="Logotype">
            <a:extLst>
              <a:ext uri="{FF2B5EF4-FFF2-40B4-BE49-F238E27FC236}">
                <a16:creationId xmlns:a16="http://schemas.microsoft.com/office/drawing/2014/main" id="{D90BB542-B2DE-4722-88B8-0ED2E3A963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0800"/>
            <a:ext cx="1908000" cy="6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36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48F90-6F0B-4082-A03A-25C0D0EEE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BE1322-944E-410B-A503-071D16B244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5092533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6F69F-E2CD-4CAC-B28E-04F7F59CD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4022563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D6119C-D6E1-438D-B01E-CF6E63D02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61A1-D836-E14B-A8FA-9F21E2AA0307}" type="datetime1">
              <a:rPr lang="sv-SE" smtClean="0"/>
              <a:t>2023-04-27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2FECA-0FDF-4E93-B1B1-6CF623CF2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55D90-D9E3-425D-B3DC-406845F9C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5">
            <a:extLst>
              <a:ext uri="{FF2B5EF4-FFF2-40B4-BE49-F238E27FC236}">
                <a16:creationId xmlns:a16="http://schemas.microsoft.com/office/drawing/2014/main" id="{65E233A8-C457-415A-B25B-AC4916975090}"/>
              </a:ext>
            </a:extLst>
          </p:cNvPr>
          <p:cNvCxnSpPr>
            <a:cxnSpLocks/>
          </p:cNvCxnSpPr>
          <p:nvPr userDrawn="1"/>
        </p:nvCxnSpPr>
        <p:spPr>
          <a:xfrm>
            <a:off x="180000" y="6079962"/>
            <a:ext cx="11833200" cy="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Logotype">
            <a:extLst>
              <a:ext uri="{FF2B5EF4-FFF2-40B4-BE49-F238E27FC236}">
                <a16:creationId xmlns:a16="http://schemas.microsoft.com/office/drawing/2014/main" id="{C1102840-461E-4176-9749-A28A0655AF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0800"/>
            <a:ext cx="1908000" cy="6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863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37040-A9FD-4D9F-927E-3D89FFE81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F4497-9EDB-4DEA-8405-69C17F3AB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985C7-46FC-4066-B9D3-B0D0DB803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4282-0178-9D46-95AA-14CA75AE5FE2}" type="datetime1">
              <a:rPr lang="sv-SE" smtClean="0"/>
              <a:t>2023-04-27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83B8B-54A4-4A15-BB63-FCDC3A44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9CEAC-1427-4BEA-8982-30CAE04DC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918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B31E45-D6F3-4F73-BEDF-5BEDAFC5A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7266AE-17DB-428F-A2F6-8D0CA1386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4654A-FDE6-4601-9D75-FA956B136D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1103000" y="5049000"/>
            <a:ext cx="1818000" cy="360000"/>
          </a:xfrm>
        </p:spPr>
        <p:txBody>
          <a:bodyPr/>
          <a:lstStyle/>
          <a:p>
            <a:fld id="{074DE773-1B1A-9B47-80F7-6CA3F611AC48}" type="datetime1">
              <a:rPr lang="sv-SE" smtClean="0"/>
              <a:t>2023-04-27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8F030-2FCB-40E4-B64D-2629C80F1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852000" y="1980000"/>
            <a:ext cx="4320000" cy="360000"/>
          </a:xfrm>
        </p:spPr>
        <p:txBody>
          <a:bodyPr lIns="180000"/>
          <a:lstStyle/>
          <a:p>
            <a:r>
              <a:rPr lang="sv-SE"/>
              <a:t>LiU PowerPoint-mall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C8C35-D10B-42B0-92F4-58D676FE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11652000" y="6318000"/>
            <a:ext cx="720000" cy="360000"/>
          </a:xfrm>
        </p:spPr>
        <p:txBody>
          <a:bodyPr rIns="180000"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12727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DC8CC-6DA1-44E1-AA32-45B9D76EB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73"/>
            <a:ext cx="9144000" cy="2306637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186BF-7340-4334-86FF-20FAAF566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2810"/>
            <a:ext cx="9144000" cy="1828801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latin typeface="+mj-lt"/>
              </a:defRPr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pic>
        <p:nvPicPr>
          <p:cNvPr id="8" name="Picture 7" descr="Logotype">
            <a:extLst>
              <a:ext uri="{FF2B5EF4-FFF2-40B4-BE49-F238E27FC236}">
                <a16:creationId xmlns:a16="http://schemas.microsoft.com/office/drawing/2014/main" id="{FF82CF39-0EC9-4B3A-8AFE-616290878585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8" y="5612106"/>
            <a:ext cx="3375001" cy="119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5502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DC8CC-6DA1-44E1-AA32-45B9D76EB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73"/>
            <a:ext cx="9144000" cy="2306637"/>
          </a:xfrm>
        </p:spPr>
        <p:txBody>
          <a:bodyPr anchor="b">
            <a:normAutofit/>
          </a:bodyPr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186BF-7340-4334-86FF-20FAAF566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2800"/>
            <a:ext cx="9144000" cy="1828800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+mj-lt"/>
              </a:defRPr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pic>
        <p:nvPicPr>
          <p:cNvPr id="10" name="Picture 9" descr="Logotype">
            <a:extLst>
              <a:ext uri="{FF2B5EF4-FFF2-40B4-BE49-F238E27FC236}">
                <a16:creationId xmlns:a16="http://schemas.microsoft.com/office/drawing/2014/main" id="{78C1664C-277F-43EB-BE5D-2AD17CAE3CC5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8" y="5612106"/>
            <a:ext cx="3375001" cy="119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0929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75322-5373-499E-AF2D-2170CC9A0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519242"/>
            <a:ext cx="10515600" cy="1909758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AD21B-931A-4064-8D73-165D96D91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502800"/>
            <a:ext cx="10515600" cy="2628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6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9D274-9D58-4C59-BF24-08319E8A8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291D-8549-BC44-8F4B-AC830741645B}" type="datetime1">
              <a:rPr lang="sv-SE" smtClean="0"/>
              <a:t>2023-04-27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FF1B3-BEF7-476C-9C24-6F6824C23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DCECA-8742-4DDD-8038-0C0682EA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Picture 8" descr="Logotype">
            <a:extLst>
              <a:ext uri="{FF2B5EF4-FFF2-40B4-BE49-F238E27FC236}">
                <a16:creationId xmlns:a16="http://schemas.microsoft.com/office/drawing/2014/main" id="{FCFA31B6-BC02-4354-A1DB-49F7B0C933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0800"/>
            <a:ext cx="1908000" cy="6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212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DC8CC-6DA1-44E1-AA32-45B9D76EB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73"/>
            <a:ext cx="9144000" cy="2306637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186BF-7340-4334-86FF-20FAAF566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2810"/>
            <a:ext cx="9144000" cy="1828801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latin typeface="+mj-lt"/>
              </a:defRPr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pic>
        <p:nvPicPr>
          <p:cNvPr id="10" name="Picture 9" descr="Logotype">
            <a:extLst>
              <a:ext uri="{FF2B5EF4-FFF2-40B4-BE49-F238E27FC236}">
                <a16:creationId xmlns:a16="http://schemas.microsoft.com/office/drawing/2014/main" id="{9DF3AD54-BEB8-4EB4-8367-A858D2E15052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8" y="5612106"/>
            <a:ext cx="3375001" cy="119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01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75322-5373-499E-AF2D-2170CC9A0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519242"/>
            <a:ext cx="10515600" cy="1909758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AD21B-931A-4064-8D73-165D96D91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502800"/>
            <a:ext cx="10515600" cy="26280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16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9D274-9D58-4C59-BF24-08319E8A8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E869-33E5-AA47-9215-FFB6D21BF7C7}" type="datetime1">
              <a:rPr lang="sv-SE" smtClean="0"/>
              <a:t>2023-04-27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FF1B3-BEF7-476C-9C24-6F6824C23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PowerPoint-mall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DCECA-8742-4DDD-8038-0C0682EA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FA31B6-BC02-4354-A1DB-49F7B0C933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0800"/>
            <a:ext cx="1908000" cy="674640"/>
          </a:xfrm>
          <a:prstGeom prst="rect">
            <a:avLst/>
          </a:prstGeom>
        </p:spPr>
      </p:pic>
      <p:pic>
        <p:nvPicPr>
          <p:cNvPr id="11" name="Picture 10" descr="Logotype">
            <a:extLst>
              <a:ext uri="{FF2B5EF4-FFF2-40B4-BE49-F238E27FC236}">
                <a16:creationId xmlns:a16="http://schemas.microsoft.com/office/drawing/2014/main" id="{7ABB9FFA-9B21-4C8C-AC48-62DD981503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0800"/>
            <a:ext cx="1908000" cy="6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0335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DC8CC-6DA1-44E1-AA32-45B9D76EB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73"/>
            <a:ext cx="9144000" cy="2306637"/>
          </a:xfrm>
        </p:spPr>
        <p:txBody>
          <a:bodyPr anchor="b">
            <a:normAutofit/>
          </a:bodyPr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186BF-7340-4334-86FF-20FAAF566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2800"/>
            <a:ext cx="9144000" cy="1828800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+mj-lt"/>
              </a:defRPr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pic>
        <p:nvPicPr>
          <p:cNvPr id="10" name="Picture 9" descr="Logotype">
            <a:extLst>
              <a:ext uri="{FF2B5EF4-FFF2-40B4-BE49-F238E27FC236}">
                <a16:creationId xmlns:a16="http://schemas.microsoft.com/office/drawing/2014/main" id="{26540A12-26CD-4FFA-8D88-44C3DAE16573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8" y="5612106"/>
            <a:ext cx="3375001" cy="119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0440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75322-5373-499E-AF2D-2170CC9A0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519242"/>
            <a:ext cx="10515600" cy="1909758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AD21B-931A-4064-8D73-165D96D91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502800"/>
            <a:ext cx="10515600" cy="26280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16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9D274-9D58-4C59-BF24-08319E8A8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B664-C045-9C44-BD30-9FC002541092}" type="datetime1">
              <a:rPr lang="sv-SE" smtClean="0"/>
              <a:t>2023-04-27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FF1B3-BEF7-476C-9C24-6F6824C23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DCECA-8742-4DDD-8038-0C0682EA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Picture 8" descr="Logotype">
            <a:extLst>
              <a:ext uri="{FF2B5EF4-FFF2-40B4-BE49-F238E27FC236}">
                <a16:creationId xmlns:a16="http://schemas.microsoft.com/office/drawing/2014/main" id="{FCFA31B6-BC02-4354-A1DB-49F7B0C933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0800"/>
            <a:ext cx="1908000" cy="6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0585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DC8CC-6DA1-44E1-AA32-45B9D76EB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73"/>
            <a:ext cx="9144000" cy="2306637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186BF-7340-4334-86FF-20FAAF566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2810"/>
            <a:ext cx="9144000" cy="1828801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latin typeface="+mj-lt"/>
              </a:defRPr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pic>
        <p:nvPicPr>
          <p:cNvPr id="10" name="Picture 9" descr="Logotype">
            <a:extLst>
              <a:ext uri="{FF2B5EF4-FFF2-40B4-BE49-F238E27FC236}">
                <a16:creationId xmlns:a16="http://schemas.microsoft.com/office/drawing/2014/main" id="{9521B4E9-7AFD-4CE1-A77D-60FEC31437CC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8" y="5612106"/>
            <a:ext cx="3375001" cy="119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1952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DC8CC-6DA1-44E1-AA32-45B9D76EB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73"/>
            <a:ext cx="9144000" cy="2306637"/>
          </a:xfrm>
        </p:spPr>
        <p:txBody>
          <a:bodyPr anchor="b">
            <a:normAutofit/>
          </a:bodyPr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186BF-7340-4334-86FF-20FAAF566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2800"/>
            <a:ext cx="9144000" cy="1828800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+mj-lt"/>
              </a:defRPr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pic>
        <p:nvPicPr>
          <p:cNvPr id="10" name="Picture 9" descr="Logotype">
            <a:extLst>
              <a:ext uri="{FF2B5EF4-FFF2-40B4-BE49-F238E27FC236}">
                <a16:creationId xmlns:a16="http://schemas.microsoft.com/office/drawing/2014/main" id="{D182D25E-6233-49BF-8C2F-10BA260969E6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8" y="5612106"/>
            <a:ext cx="3375001" cy="119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6703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75322-5373-499E-AF2D-2170CC9A0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519242"/>
            <a:ext cx="10515600" cy="1909758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AD21B-931A-4064-8D73-165D96D91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502800"/>
            <a:ext cx="10515600" cy="2628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6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9D274-9D58-4C59-BF24-08319E8A8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6A76-3AC7-A64C-8A26-541E76CF4616}" type="datetime1">
              <a:rPr lang="sv-SE" smtClean="0"/>
              <a:t>2023-04-27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FF1B3-BEF7-476C-9C24-6F6824C23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DCECA-8742-4DDD-8038-0C0682EA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Picture 8" descr="Logotype">
            <a:extLst>
              <a:ext uri="{FF2B5EF4-FFF2-40B4-BE49-F238E27FC236}">
                <a16:creationId xmlns:a16="http://schemas.microsoft.com/office/drawing/2014/main" id="{FCFA31B6-BC02-4354-A1DB-49F7B0C933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0800"/>
            <a:ext cx="1908000" cy="6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4408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6CAC2612-C8B1-42B4-8DBC-352812E7AC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2" y="5610251"/>
            <a:ext cx="3234687" cy="1195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6DC8CC-6DA1-44E1-AA32-45B9D76EB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73"/>
            <a:ext cx="9144000" cy="2306637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186BF-7340-4334-86FF-20FAAF566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2810"/>
            <a:ext cx="9144000" cy="1828801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latin typeface="+mj-lt"/>
              </a:defRPr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8511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DC8CC-6DA1-44E1-AA32-45B9D76EB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73"/>
            <a:ext cx="9144000" cy="2306637"/>
          </a:xfrm>
        </p:spPr>
        <p:txBody>
          <a:bodyPr anchor="b">
            <a:normAutofit/>
          </a:bodyPr>
          <a:lstStyle>
            <a:lvl1pPr algn="ctr"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186BF-7340-4334-86FF-20FAAF566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2800"/>
            <a:ext cx="9144000" cy="1828800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+mj-lt"/>
              </a:defRPr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EC06882-422C-4DDF-B0C6-829A56687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2" y="5610251"/>
            <a:ext cx="3234687" cy="11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9258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A255562-1BA5-47E2-B332-7AD9148213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2240"/>
            <a:ext cx="1821947" cy="673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B75322-5373-499E-AF2D-2170CC9A0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519242"/>
            <a:ext cx="10515600" cy="1909758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AD21B-931A-4064-8D73-165D96D91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502800"/>
            <a:ext cx="10515600" cy="2628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6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9D274-9D58-4C59-BF24-08319E8A8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3EC5-5489-D949-BCE0-C64E4AD871B6}" type="datetime1">
              <a:rPr lang="sv-SE" smtClean="0"/>
              <a:t>2023-04-27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FF1B3-BEF7-476C-9C24-6F6824C23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DCECA-8742-4DDD-8038-0C0682EA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0020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5F28-9CA8-4998-8631-C03E7886F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CC860-BB16-4E0C-B870-8B2366E75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25433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F96C9-5579-4CED-A338-A836AEE06E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92263" y="0"/>
            <a:ext cx="2520000" cy="360000"/>
          </a:xfrm>
        </p:spPr>
        <p:txBody>
          <a:bodyPr/>
          <a:lstStyle/>
          <a:p>
            <a:fld id="{00CDA35F-48E7-2A45-934E-90A12C1D4723}" type="datetime1">
              <a:rPr lang="sv-SE" smtClean="0"/>
              <a:t>2023-04-27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A41CD-1A6A-456B-BCAE-4B73471B3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AF9EE-7694-4BC1-BDBC-514D317EE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2263" y="0"/>
            <a:ext cx="432000" cy="360000"/>
          </a:xfrm>
        </p:spPr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5">
            <a:extLst>
              <a:ext uri="{FF2B5EF4-FFF2-40B4-BE49-F238E27FC236}">
                <a16:creationId xmlns:a16="http://schemas.microsoft.com/office/drawing/2014/main" id="{D2B6CEC0-7FA1-4DD6-9711-E98236C44181}"/>
              </a:ext>
            </a:extLst>
          </p:cNvPr>
          <p:cNvCxnSpPr>
            <a:cxnSpLocks/>
          </p:cNvCxnSpPr>
          <p:nvPr/>
        </p:nvCxnSpPr>
        <p:spPr>
          <a:xfrm>
            <a:off x="180000" y="6079962"/>
            <a:ext cx="11833200" cy="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AD2338D-B85A-45B3-B14F-0709EED2F1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2240"/>
            <a:ext cx="1821947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2887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E5D60-9FEA-4061-AE29-F7A1A0AE6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D652D-D723-4261-9B8C-661B6699F9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9"/>
            <a:ext cx="5181600" cy="424148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72E162-7D8A-446C-B6C3-D85896811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25433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CDECF-AB46-421A-B3EA-954167E55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F352-9EEC-5749-BB16-0454542CFE40}" type="datetime1">
              <a:rPr lang="sv-SE" smtClean="0"/>
              <a:t>2023-04-27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FB67D-8CC2-4E5B-BF93-6B7E5BF4B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F80C1-A5DA-4E08-8CAE-B47DD97A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5">
            <a:extLst>
              <a:ext uri="{FF2B5EF4-FFF2-40B4-BE49-F238E27FC236}">
                <a16:creationId xmlns:a16="http://schemas.microsoft.com/office/drawing/2014/main" id="{1DBCDB3C-6D20-4691-BDE2-381FEEBC114C}"/>
              </a:ext>
            </a:extLst>
          </p:cNvPr>
          <p:cNvCxnSpPr>
            <a:cxnSpLocks/>
          </p:cNvCxnSpPr>
          <p:nvPr userDrawn="1"/>
        </p:nvCxnSpPr>
        <p:spPr>
          <a:xfrm>
            <a:off x="180000" y="6079962"/>
            <a:ext cx="11833200" cy="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C9D6949-294D-4BB4-9664-70DCB26C7F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2240"/>
            <a:ext cx="1821947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2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5F28-9CA8-4998-8631-C03E7886F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CC860-BB16-4E0C-B870-8B2366E75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254337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F96C9-5579-4CED-A338-A836AEE06E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92263" y="0"/>
            <a:ext cx="2520000" cy="360000"/>
          </a:xfrm>
        </p:spPr>
        <p:txBody>
          <a:bodyPr/>
          <a:lstStyle/>
          <a:p>
            <a:fld id="{A0D3A54C-EB03-A244-88F0-70D5D8782B1B}" type="datetime1">
              <a:rPr lang="sv-SE" smtClean="0"/>
              <a:t>2023-04-27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A41CD-1A6A-456B-BCAE-4B73471B3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AF9EE-7694-4BC1-BDBC-514D317EE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2263" y="0"/>
            <a:ext cx="432000" cy="360000"/>
          </a:xfrm>
        </p:spPr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5">
            <a:extLst>
              <a:ext uri="{FF2B5EF4-FFF2-40B4-BE49-F238E27FC236}">
                <a16:creationId xmlns:a16="http://schemas.microsoft.com/office/drawing/2014/main" id="{D2B6CEC0-7FA1-4DD6-9711-E98236C44181}"/>
              </a:ext>
            </a:extLst>
          </p:cNvPr>
          <p:cNvCxnSpPr>
            <a:cxnSpLocks/>
          </p:cNvCxnSpPr>
          <p:nvPr/>
        </p:nvCxnSpPr>
        <p:spPr>
          <a:xfrm>
            <a:off x="180000" y="6079962"/>
            <a:ext cx="11833200" cy="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 descr="Logotype">
            <a:extLst>
              <a:ext uri="{FF2B5EF4-FFF2-40B4-BE49-F238E27FC236}">
                <a16:creationId xmlns:a16="http://schemas.microsoft.com/office/drawing/2014/main" id="{38E76754-54E4-4E46-A42B-165CB1D043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0800"/>
            <a:ext cx="1908000" cy="6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8974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C1DA-1DF7-4806-9BFE-693752D8E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AEAAB-6C1D-4159-B092-4584A8886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35E44-E48F-4B64-BC38-36AE1423E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85"/>
            <a:ext cx="5157787" cy="35716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40FBBF-9493-4795-A84B-B36E22050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B4785-7E60-4E95-8686-807938974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85"/>
            <a:ext cx="5183188" cy="35684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52B86A-85B7-4456-A609-BB084D0B2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DF5-DBB4-2845-AB7B-921A7A843A8E}" type="datetime1">
              <a:rPr lang="sv-SE" smtClean="0"/>
              <a:t>2023-04-27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C08846-8A71-4321-93F6-BFCE99CB4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0CCA9-80F4-4FE7-B4FD-9FB65454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cxnSp>
        <p:nvCxnSpPr>
          <p:cNvPr id="13" name="Rak 5">
            <a:extLst>
              <a:ext uri="{FF2B5EF4-FFF2-40B4-BE49-F238E27FC236}">
                <a16:creationId xmlns:a16="http://schemas.microsoft.com/office/drawing/2014/main" id="{EC927C92-6210-4B4D-895A-19AADBEF8F6E}"/>
              </a:ext>
            </a:extLst>
          </p:cNvPr>
          <p:cNvCxnSpPr>
            <a:cxnSpLocks/>
          </p:cNvCxnSpPr>
          <p:nvPr userDrawn="1"/>
        </p:nvCxnSpPr>
        <p:spPr>
          <a:xfrm>
            <a:off x="180000" y="6079962"/>
            <a:ext cx="11833200" cy="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0362B491-D480-49A0-9C8D-2642CBE415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2240"/>
            <a:ext cx="1821947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3027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3FE9-5F5B-413D-B4E8-BD7E2968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082EEB-76C9-46A2-8992-24100BBA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4DCE-8FE3-B247-96AF-0D3B73F78A25}" type="datetime1">
              <a:rPr lang="sv-SE" smtClean="0"/>
              <a:t>2023-04-27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1F3176-8332-460F-839F-8C36305CF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BA3FD-78E6-4451-96E1-12B31AC3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5">
            <a:extLst>
              <a:ext uri="{FF2B5EF4-FFF2-40B4-BE49-F238E27FC236}">
                <a16:creationId xmlns:a16="http://schemas.microsoft.com/office/drawing/2014/main" id="{95DA7626-B115-4C4F-9B3C-FE5B663044E7}"/>
              </a:ext>
            </a:extLst>
          </p:cNvPr>
          <p:cNvCxnSpPr>
            <a:cxnSpLocks/>
          </p:cNvCxnSpPr>
          <p:nvPr userDrawn="1"/>
        </p:nvCxnSpPr>
        <p:spPr>
          <a:xfrm>
            <a:off x="180000" y="6079962"/>
            <a:ext cx="11833200" cy="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6A45B905-FAB7-4519-A692-CD3C1A2927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2240"/>
            <a:ext cx="1821947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695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96CBC0-C319-4952-8F5C-99292872E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FBCF-88AC-8949-B67C-BCF2EC0F02DA}" type="datetime1">
              <a:rPr lang="sv-SE" smtClean="0"/>
              <a:t>2023-04-27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66394A-EC6D-4B1F-8267-B06B10136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DF935-E895-4D21-A182-6E15EDC72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5">
            <a:extLst>
              <a:ext uri="{FF2B5EF4-FFF2-40B4-BE49-F238E27FC236}">
                <a16:creationId xmlns:a16="http://schemas.microsoft.com/office/drawing/2014/main" id="{97E9F04A-B552-451B-920C-ED4546809656}"/>
              </a:ext>
            </a:extLst>
          </p:cNvPr>
          <p:cNvCxnSpPr>
            <a:cxnSpLocks/>
          </p:cNvCxnSpPr>
          <p:nvPr userDrawn="1"/>
        </p:nvCxnSpPr>
        <p:spPr>
          <a:xfrm>
            <a:off x="180000" y="6079962"/>
            <a:ext cx="11833200" cy="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5BC935F5-ACDF-4ECA-9A0C-8F35071979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2240"/>
            <a:ext cx="1821947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0833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980A2-67AA-45AE-A4A3-02C24D5D2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FC7A9-016D-4F8D-95F8-AE268FFCD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50925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9E2521-9433-4ED7-A38E-EB976F0B3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4022563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DAEBBB-5F59-4CE5-8F95-88A1C1885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4608-92C9-434B-8544-3208BB35DCF2}" type="datetime1">
              <a:rPr lang="sv-SE" smtClean="0"/>
              <a:t>2023-04-27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D4F3F-4FD6-423B-8630-867536633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6012F-A692-4BBB-B0E2-A40D6C391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cxnSp>
        <p:nvCxnSpPr>
          <p:cNvPr id="26" name="Rak 5">
            <a:extLst>
              <a:ext uri="{FF2B5EF4-FFF2-40B4-BE49-F238E27FC236}">
                <a16:creationId xmlns:a16="http://schemas.microsoft.com/office/drawing/2014/main" id="{125440BF-FF8E-4F55-AC91-862AB2B62D8D}"/>
              </a:ext>
            </a:extLst>
          </p:cNvPr>
          <p:cNvCxnSpPr>
            <a:cxnSpLocks/>
          </p:cNvCxnSpPr>
          <p:nvPr userDrawn="1"/>
        </p:nvCxnSpPr>
        <p:spPr>
          <a:xfrm>
            <a:off x="180000" y="6079962"/>
            <a:ext cx="11833200" cy="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EF03451-BC14-4473-990F-4190E39B8B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2240"/>
            <a:ext cx="1821947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8702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48F90-6F0B-4082-A03A-25C0D0EEE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BE1322-944E-410B-A503-071D16B244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5092533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6F69F-E2CD-4CAC-B28E-04F7F59CD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4022563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D6119C-D6E1-438D-B01E-CF6E63D02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72D9-286E-964E-BA9B-88FD96731DFB}" type="datetime1">
              <a:rPr lang="sv-SE" smtClean="0"/>
              <a:t>2023-04-27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2FECA-0FDF-4E93-B1B1-6CF623CF2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55D90-D9E3-425D-B3DC-406845F9C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5">
            <a:extLst>
              <a:ext uri="{FF2B5EF4-FFF2-40B4-BE49-F238E27FC236}">
                <a16:creationId xmlns:a16="http://schemas.microsoft.com/office/drawing/2014/main" id="{65E233A8-C457-415A-B25B-AC4916975090}"/>
              </a:ext>
            </a:extLst>
          </p:cNvPr>
          <p:cNvCxnSpPr>
            <a:cxnSpLocks/>
          </p:cNvCxnSpPr>
          <p:nvPr userDrawn="1"/>
        </p:nvCxnSpPr>
        <p:spPr>
          <a:xfrm>
            <a:off x="180000" y="6079962"/>
            <a:ext cx="11833200" cy="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0BBD564E-3114-43F0-A6F3-FEFE2A009F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2240"/>
            <a:ext cx="1821947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7562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37040-A9FD-4D9F-927E-3D89FFE81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F4497-9EDB-4DEA-8405-69C17F3AB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985C7-46FC-4066-B9D3-B0D0DB803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4277-1BD6-1240-AAD0-65935E6CBF95}" type="datetime1">
              <a:rPr lang="sv-SE" smtClean="0"/>
              <a:t>2023-04-27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83B8B-54A4-4A15-BB63-FCDC3A44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9CEAC-1427-4BEA-8982-30CAE04DC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1324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B31E45-D6F3-4F73-BEDF-5BEDAFC5A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7266AE-17DB-428F-A2F6-8D0CA1386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4654A-FDE6-4601-9D75-FA956B136D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1103000" y="5049000"/>
            <a:ext cx="1818000" cy="360000"/>
          </a:xfrm>
        </p:spPr>
        <p:txBody>
          <a:bodyPr/>
          <a:lstStyle/>
          <a:p>
            <a:fld id="{4B98A6E5-0D9D-2141-B56F-A6CE8E48A1F2}" type="datetime1">
              <a:rPr lang="sv-SE" smtClean="0"/>
              <a:t>2023-04-27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8F030-2FCB-40E4-B64D-2629C80F1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852000" y="1980000"/>
            <a:ext cx="4320000" cy="360000"/>
          </a:xfrm>
        </p:spPr>
        <p:txBody>
          <a:bodyPr lIns="180000"/>
          <a:lstStyle/>
          <a:p>
            <a:r>
              <a:rPr lang="sv-SE"/>
              <a:t>LiU PowerPoint-mall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C8C35-D10B-42B0-92F4-58D676FE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11652000" y="6318000"/>
            <a:ext cx="720000" cy="360000"/>
          </a:xfrm>
        </p:spPr>
        <p:txBody>
          <a:bodyPr rIns="180000"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5124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904613" y="6120611"/>
            <a:ext cx="10325607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35" y="6255786"/>
            <a:ext cx="1966848" cy="369724"/>
          </a:xfrm>
          <a:prstGeom prst="rect">
            <a:avLst/>
          </a:prstGeom>
        </p:spPr>
      </p:pic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913435" y="999226"/>
            <a:ext cx="10316784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882792" y="361000"/>
            <a:ext cx="1908257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7603FDD9-CEAA-479C-8583-CFB81119DFDD}" type="datetime3">
              <a:rPr lang="en-US" smtClean="0"/>
              <a:t>27 April 2023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0616347" y="361655"/>
            <a:ext cx="738379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791151" y="361000"/>
            <a:ext cx="7782556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Titel/föreläsare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913435" y="1830357"/>
            <a:ext cx="10316783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7605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E5D60-9FEA-4061-AE29-F7A1A0AE6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D652D-D723-4261-9B8C-661B6699F9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9"/>
            <a:ext cx="5181600" cy="4241481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72E162-7D8A-446C-B6C3-D85896811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254337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CDECF-AB46-421A-B3EA-954167E55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C4C0-6F97-2E48-B093-E07FB97419C9}" type="datetime1">
              <a:rPr lang="sv-SE" smtClean="0"/>
              <a:t>2023-04-27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FB67D-8CC2-4E5B-BF93-6B7E5BF4B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F80C1-A5DA-4E08-8CAE-B47DD97A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5">
            <a:extLst>
              <a:ext uri="{FF2B5EF4-FFF2-40B4-BE49-F238E27FC236}">
                <a16:creationId xmlns:a16="http://schemas.microsoft.com/office/drawing/2014/main" id="{1DBCDB3C-6D20-4691-BDE2-381FEEBC114C}"/>
              </a:ext>
            </a:extLst>
          </p:cNvPr>
          <p:cNvCxnSpPr>
            <a:cxnSpLocks/>
          </p:cNvCxnSpPr>
          <p:nvPr userDrawn="1"/>
        </p:nvCxnSpPr>
        <p:spPr>
          <a:xfrm>
            <a:off x="180000" y="6079962"/>
            <a:ext cx="11833200" cy="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 descr="Logotype">
            <a:extLst>
              <a:ext uri="{FF2B5EF4-FFF2-40B4-BE49-F238E27FC236}">
                <a16:creationId xmlns:a16="http://schemas.microsoft.com/office/drawing/2014/main" id="{09F3A704-4A19-43BE-95E7-C2EE1D44AE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0800"/>
            <a:ext cx="1908000" cy="6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00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C1DA-1DF7-4806-9BFE-693752D8E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AEAAB-6C1D-4159-B092-4584A8886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35E44-E48F-4B64-BC38-36AE1423E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85"/>
            <a:ext cx="5157787" cy="357167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40FBBF-9493-4795-A84B-B36E22050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B4785-7E60-4E95-8686-807938974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85"/>
            <a:ext cx="5183188" cy="356845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52B86A-85B7-4456-A609-BB084D0B2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F6FE-1EF1-3543-A93C-A13D5DBCD153}" type="datetime1">
              <a:rPr lang="sv-SE" smtClean="0"/>
              <a:t>2023-04-27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C08846-8A71-4321-93F6-BFCE99CB4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0CCA9-80F4-4FE7-B4FD-9FB65454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cxnSp>
        <p:nvCxnSpPr>
          <p:cNvPr id="13" name="Rak 5">
            <a:extLst>
              <a:ext uri="{FF2B5EF4-FFF2-40B4-BE49-F238E27FC236}">
                <a16:creationId xmlns:a16="http://schemas.microsoft.com/office/drawing/2014/main" id="{EC927C92-6210-4B4D-895A-19AADBEF8F6E}"/>
              </a:ext>
            </a:extLst>
          </p:cNvPr>
          <p:cNvCxnSpPr>
            <a:cxnSpLocks/>
          </p:cNvCxnSpPr>
          <p:nvPr userDrawn="1"/>
        </p:nvCxnSpPr>
        <p:spPr>
          <a:xfrm>
            <a:off x="180000" y="6079962"/>
            <a:ext cx="11833200" cy="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13" descr="Logotype">
            <a:extLst>
              <a:ext uri="{FF2B5EF4-FFF2-40B4-BE49-F238E27FC236}">
                <a16:creationId xmlns:a16="http://schemas.microsoft.com/office/drawing/2014/main" id="{16070C61-E474-42D9-94A1-967A6D1BE7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0800"/>
            <a:ext cx="1908000" cy="6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5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3FE9-5F5B-413D-B4E8-BD7E2968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082EEB-76C9-46A2-8992-24100BBA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EFBD-E0CA-9D4E-9724-19DA9E74433A}" type="datetime1">
              <a:rPr lang="sv-SE" smtClean="0"/>
              <a:t>2023-04-27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1F3176-8332-460F-839F-8C36305CF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BA3FD-78E6-4451-96E1-12B31AC3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5">
            <a:extLst>
              <a:ext uri="{FF2B5EF4-FFF2-40B4-BE49-F238E27FC236}">
                <a16:creationId xmlns:a16="http://schemas.microsoft.com/office/drawing/2014/main" id="{95DA7626-B115-4C4F-9B3C-FE5B663044E7}"/>
              </a:ext>
            </a:extLst>
          </p:cNvPr>
          <p:cNvCxnSpPr>
            <a:cxnSpLocks/>
          </p:cNvCxnSpPr>
          <p:nvPr userDrawn="1"/>
        </p:nvCxnSpPr>
        <p:spPr>
          <a:xfrm>
            <a:off x="180000" y="6079962"/>
            <a:ext cx="11833200" cy="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 descr="Logotype">
            <a:extLst>
              <a:ext uri="{FF2B5EF4-FFF2-40B4-BE49-F238E27FC236}">
                <a16:creationId xmlns:a16="http://schemas.microsoft.com/office/drawing/2014/main" id="{981D80BE-49D3-48FC-AC64-622528B8A1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0800"/>
            <a:ext cx="1908000" cy="6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44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96CBC0-C319-4952-8F5C-99292872E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EA87-5627-084D-AE08-C5534DC614BD}" type="datetime1">
              <a:rPr lang="sv-SE" smtClean="0"/>
              <a:t>2023-04-27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66394A-EC6D-4B1F-8267-B06B10136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DF935-E895-4D21-A182-6E15EDC72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5">
            <a:extLst>
              <a:ext uri="{FF2B5EF4-FFF2-40B4-BE49-F238E27FC236}">
                <a16:creationId xmlns:a16="http://schemas.microsoft.com/office/drawing/2014/main" id="{97E9F04A-B552-451B-920C-ED4546809656}"/>
              </a:ext>
            </a:extLst>
          </p:cNvPr>
          <p:cNvCxnSpPr>
            <a:cxnSpLocks/>
          </p:cNvCxnSpPr>
          <p:nvPr userDrawn="1"/>
        </p:nvCxnSpPr>
        <p:spPr>
          <a:xfrm>
            <a:off x="180000" y="6079962"/>
            <a:ext cx="11833200" cy="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Logotype">
            <a:extLst>
              <a:ext uri="{FF2B5EF4-FFF2-40B4-BE49-F238E27FC236}">
                <a16:creationId xmlns:a16="http://schemas.microsoft.com/office/drawing/2014/main" id="{2EB1136A-B5C1-474E-856C-5B6E55AECA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0800"/>
            <a:ext cx="1908000" cy="6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93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980A2-67AA-45AE-A4A3-02C24D5D2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FC7A9-016D-4F8D-95F8-AE268FFCD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5092533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9E2521-9433-4ED7-A38E-EB976F0B3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402256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DAEBBB-5F59-4CE5-8F95-88A1C1885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5AB5-DF39-3E46-90CF-6EF276B06A93}" type="datetime1">
              <a:rPr lang="sv-SE" smtClean="0"/>
              <a:t>2023-04-27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D4F3F-4FD6-423B-8630-867536633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LiU PowerPoint-mall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6012F-A692-4BBB-B0E2-A40D6C391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8B6-EC5E-42D9-8D75-1E05D6428564}" type="slidenum">
              <a:rPr lang="sv-SE" smtClean="0"/>
              <a:t>‹#›</a:t>
            </a:fld>
            <a:endParaRPr lang="sv-SE"/>
          </a:p>
        </p:txBody>
      </p:sp>
      <p:cxnSp>
        <p:nvCxnSpPr>
          <p:cNvPr id="26" name="Rak 5">
            <a:extLst>
              <a:ext uri="{FF2B5EF4-FFF2-40B4-BE49-F238E27FC236}">
                <a16:creationId xmlns:a16="http://schemas.microsoft.com/office/drawing/2014/main" id="{125440BF-FF8E-4F55-AC91-862AB2B62D8D}"/>
              </a:ext>
            </a:extLst>
          </p:cNvPr>
          <p:cNvCxnSpPr>
            <a:cxnSpLocks/>
          </p:cNvCxnSpPr>
          <p:nvPr userDrawn="1"/>
        </p:nvCxnSpPr>
        <p:spPr>
          <a:xfrm>
            <a:off x="180000" y="6079962"/>
            <a:ext cx="11833200" cy="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" name="Picture 26" descr="Logotype">
            <a:extLst>
              <a:ext uri="{FF2B5EF4-FFF2-40B4-BE49-F238E27FC236}">
                <a16:creationId xmlns:a16="http://schemas.microsoft.com/office/drawing/2014/main" id="{D90BB542-B2DE-4722-88B8-0ED2E3A963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" y="6130800"/>
            <a:ext cx="1908000" cy="6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2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C40FA7-E471-44B9-9D5D-7D0B44EE4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0C30D-C99C-4CD5-B7FD-541C85BFE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05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C0C72-79A0-4655-B207-9739A68426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92263" y="-5129"/>
            <a:ext cx="2520000" cy="360000"/>
          </a:xfrm>
          <a:prstGeom prst="rect">
            <a:avLst/>
          </a:prstGeom>
        </p:spPr>
        <p:txBody>
          <a:bodyPr vert="horz" wrap="none" lIns="0" tIns="180000" rIns="0" bIns="0" rtlCol="0" anchor="t" anchorCtr="0"/>
          <a:lstStyle>
            <a:lvl1pPr algn="r">
              <a:defRPr sz="1100">
                <a:solidFill>
                  <a:schemeClr val="tx1"/>
                </a:solidFill>
                <a:latin typeface="+mj-lt"/>
              </a:defRPr>
            </a:lvl1pPr>
          </a:lstStyle>
          <a:p>
            <a:fld id="{41FF40AD-5146-EC40-B555-0F748959FBB7}" type="datetime1">
              <a:rPr lang="sv-SE" smtClean="0"/>
              <a:t>2023-04-27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00D10-5EE3-4AEB-8900-1A07916BE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44563" y="0"/>
            <a:ext cx="4320000" cy="360000"/>
          </a:xfrm>
          <a:prstGeom prst="rect">
            <a:avLst/>
          </a:prstGeom>
        </p:spPr>
        <p:txBody>
          <a:bodyPr vert="horz" wrap="none" lIns="0" tIns="180000" rIns="0" bIns="0" rtlCol="0" anchor="t" anchorCtr="0"/>
          <a:lstStyle>
            <a:lvl1pPr algn="l">
              <a:defRPr sz="11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v-SE"/>
              <a:t>LiU PowerPoint-mall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A2BB8-8F26-4AF0-AE95-D41EE971F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2263" y="0"/>
            <a:ext cx="432000" cy="360000"/>
          </a:xfrm>
          <a:prstGeom prst="rect">
            <a:avLst/>
          </a:prstGeom>
        </p:spPr>
        <p:txBody>
          <a:bodyPr vert="horz" wrap="none" lIns="0" tIns="180000" rIns="0" bIns="0" rtlCol="0" anchor="t" anchorCtr="0"/>
          <a:lstStyle>
            <a:lvl1pPr algn="r">
              <a:defRPr sz="1100">
                <a:solidFill>
                  <a:schemeClr val="tx1"/>
                </a:solidFill>
                <a:latin typeface="+mj-lt"/>
              </a:defRPr>
            </a:lvl1pPr>
          </a:lstStyle>
          <a:p>
            <a:fld id="{1D05C8B6-EC5E-42D9-8D75-1E05D642856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324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63" r:id="rId13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1" pos="595" userDrawn="1">
          <p15:clr>
            <a:srgbClr val="F26B43"/>
          </p15:clr>
        </p15:guide>
        <p15:guide id="12" pos="7083" userDrawn="1">
          <p15:clr>
            <a:srgbClr val="F26B43"/>
          </p15:clr>
        </p15:guide>
        <p15:guide id="13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C40FA7-E471-44B9-9D5D-7D0B44EE4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0C30D-C99C-4CD5-B7FD-541C85BFE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05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C0C72-79A0-4655-B207-9739A68426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92263" y="0"/>
            <a:ext cx="2520000" cy="360000"/>
          </a:xfrm>
          <a:prstGeom prst="rect">
            <a:avLst/>
          </a:prstGeom>
        </p:spPr>
        <p:txBody>
          <a:bodyPr vert="horz" wrap="none" lIns="0" tIns="180000" rIns="0" bIns="0" rtlCol="0" anchor="t" anchorCtr="0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1872FD05-3745-704F-82FF-A699CA250D1F}" type="datetime1">
              <a:rPr lang="sv-SE" smtClean="0"/>
              <a:t>2023-04-27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00D10-5EE3-4AEB-8900-1A07916BE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44563" y="0"/>
            <a:ext cx="4320000" cy="360000"/>
          </a:xfrm>
          <a:prstGeom prst="rect">
            <a:avLst/>
          </a:prstGeom>
        </p:spPr>
        <p:txBody>
          <a:bodyPr vert="horz" wrap="none" lIns="0" tIns="180000" rIns="0" bIns="0" rtlCol="0" anchor="t" anchorCtr="0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sv-SE"/>
              <a:t>LiU PowerPoint-mall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A2BB8-8F26-4AF0-AE95-D41EE971F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2263" y="0"/>
            <a:ext cx="432000" cy="360000"/>
          </a:xfrm>
          <a:prstGeom prst="rect">
            <a:avLst/>
          </a:prstGeom>
        </p:spPr>
        <p:txBody>
          <a:bodyPr vert="horz" wrap="none" lIns="0" tIns="180000" rIns="0" bIns="0" rtlCol="0" anchor="t" anchorCtr="0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1D05C8B6-EC5E-42D9-8D75-1E05D642856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81733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1" pos="595" userDrawn="1">
          <p15:clr>
            <a:srgbClr val="F26B43"/>
          </p15:clr>
        </p15:guide>
        <p15:guide id="12" pos="7083" userDrawn="1">
          <p15:clr>
            <a:srgbClr val="F26B43"/>
          </p15:clr>
        </p15:guide>
        <p15:guide id="13" orient="horz" pos="216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C40FA7-E471-44B9-9D5D-7D0B44EE4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0C30D-C99C-4CD5-B7FD-541C85BFE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05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C0C72-79A0-4655-B207-9739A68426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92263" y="0"/>
            <a:ext cx="2520000" cy="360000"/>
          </a:xfrm>
          <a:prstGeom prst="rect">
            <a:avLst/>
          </a:prstGeom>
        </p:spPr>
        <p:txBody>
          <a:bodyPr vert="horz" wrap="none" lIns="0" tIns="180000" rIns="0" bIns="0" rtlCol="0" anchor="t" anchorCtr="0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8DAB5D5-9384-7346-9FE2-4836DD070881}" type="datetime1">
              <a:rPr lang="sv-SE" smtClean="0"/>
              <a:t>2023-04-27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00D10-5EE3-4AEB-8900-1A07916BE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44563" y="0"/>
            <a:ext cx="4320000" cy="360000"/>
          </a:xfrm>
          <a:prstGeom prst="rect">
            <a:avLst/>
          </a:prstGeom>
        </p:spPr>
        <p:txBody>
          <a:bodyPr vert="horz" wrap="none" lIns="0" tIns="180000" rIns="0" bIns="0" rtlCol="0" anchor="t" anchorCtr="0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sv-SE"/>
              <a:t>LiU PowerPoint-mall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A2BB8-8F26-4AF0-AE95-D41EE971F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2263" y="0"/>
            <a:ext cx="432000" cy="360000"/>
          </a:xfrm>
          <a:prstGeom prst="rect">
            <a:avLst/>
          </a:prstGeom>
        </p:spPr>
        <p:txBody>
          <a:bodyPr vert="horz" wrap="none" lIns="0" tIns="180000" rIns="0" bIns="0" rtlCol="0" anchor="t" anchorCtr="0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1D05C8B6-EC5E-42D9-8D75-1E05D642856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79127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1" pos="595" userDrawn="1">
          <p15:clr>
            <a:srgbClr val="F26B43"/>
          </p15:clr>
        </p15:guide>
        <p15:guide id="12" pos="7083" userDrawn="1">
          <p15:clr>
            <a:srgbClr val="F26B43"/>
          </p15:clr>
        </p15:guide>
        <p15:guide id="13" orient="horz" pos="216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C40FA7-E471-44B9-9D5D-7D0B44EE4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0C30D-C99C-4CD5-B7FD-541C85BFE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05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C0C72-79A0-4655-B207-9739A68426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92263" y="0"/>
            <a:ext cx="2520000" cy="360000"/>
          </a:xfrm>
          <a:prstGeom prst="rect">
            <a:avLst/>
          </a:prstGeom>
        </p:spPr>
        <p:txBody>
          <a:bodyPr vert="horz" wrap="none" lIns="0" tIns="180000" rIns="0" bIns="0" rtlCol="0" anchor="t" anchorCtr="0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9BAF44C0-DF46-9A48-8E28-CC6FB6422F4C}" type="datetime1">
              <a:rPr lang="sv-SE" smtClean="0"/>
              <a:t>2023-04-27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00D10-5EE3-4AEB-8900-1A07916BE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44563" y="0"/>
            <a:ext cx="4320000" cy="360000"/>
          </a:xfrm>
          <a:prstGeom prst="rect">
            <a:avLst/>
          </a:prstGeom>
        </p:spPr>
        <p:txBody>
          <a:bodyPr vert="horz" wrap="none" lIns="0" tIns="180000" rIns="0" bIns="0" rtlCol="0" anchor="t" anchorCtr="0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sv-SE"/>
              <a:t>LiU PowerPoint-mall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A2BB8-8F26-4AF0-AE95-D41EE971F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2263" y="0"/>
            <a:ext cx="432000" cy="360000"/>
          </a:xfrm>
          <a:prstGeom prst="rect">
            <a:avLst/>
          </a:prstGeom>
        </p:spPr>
        <p:txBody>
          <a:bodyPr vert="horz" wrap="none" lIns="0" tIns="180000" rIns="0" bIns="0" rtlCol="0" anchor="t" anchorCtr="0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1D05C8B6-EC5E-42D9-8D75-1E05D642856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96576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1" pos="595" userDrawn="1">
          <p15:clr>
            <a:srgbClr val="F26B43"/>
          </p15:clr>
        </p15:guide>
        <p15:guide id="12" pos="7083" userDrawn="1">
          <p15:clr>
            <a:srgbClr val="F26B43"/>
          </p15:clr>
        </p15:guide>
        <p15:guide id="13" orient="horz" pos="216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C40FA7-E471-44B9-9D5D-7D0B44EE4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0C30D-C99C-4CD5-B7FD-541C85BFE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05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C0C72-79A0-4655-B207-9739A68426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92263" y="0"/>
            <a:ext cx="2520000" cy="360000"/>
          </a:xfrm>
          <a:prstGeom prst="rect">
            <a:avLst/>
          </a:prstGeom>
        </p:spPr>
        <p:txBody>
          <a:bodyPr vert="horz" wrap="none" lIns="0" tIns="180000" rIns="0" bIns="0" rtlCol="0" anchor="t" anchorCtr="0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7D5542E-62A1-B34A-8B6F-C6171DEB71FA}" type="datetime1">
              <a:rPr lang="sv-SE" smtClean="0"/>
              <a:t>2023-04-27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00D10-5EE3-4AEB-8900-1A07916BE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44563" y="0"/>
            <a:ext cx="4320000" cy="360000"/>
          </a:xfrm>
          <a:prstGeom prst="rect">
            <a:avLst/>
          </a:prstGeom>
        </p:spPr>
        <p:txBody>
          <a:bodyPr vert="horz" wrap="none" lIns="0" tIns="180000" rIns="0" bIns="0" rtlCol="0" anchor="t" anchorCtr="0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sv-SE"/>
              <a:t>LiU PowerPoint-mall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A2BB8-8F26-4AF0-AE95-D41EE971F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2263" y="0"/>
            <a:ext cx="432000" cy="360000"/>
          </a:xfrm>
          <a:prstGeom prst="rect">
            <a:avLst/>
          </a:prstGeom>
        </p:spPr>
        <p:txBody>
          <a:bodyPr vert="horz" wrap="none" lIns="0" tIns="180000" rIns="0" bIns="0" rtlCol="0" anchor="t" anchorCtr="0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1D05C8B6-EC5E-42D9-8D75-1E05D642856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2769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1" pos="595" userDrawn="1">
          <p15:clr>
            <a:srgbClr val="F26B43"/>
          </p15:clr>
        </p15:guide>
        <p15:guide id="12" pos="7083" userDrawn="1">
          <p15:clr>
            <a:srgbClr val="F26B43"/>
          </p15:clr>
        </p15:guide>
        <p15:guide id="13" orient="horz" pos="2160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C40FA7-E471-44B9-9D5D-7D0B44EE4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0C30D-C99C-4CD5-B7FD-541C85BFE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05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C0C72-79A0-4655-B207-9739A68426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92263" y="-5129"/>
            <a:ext cx="2520000" cy="360000"/>
          </a:xfrm>
          <a:prstGeom prst="rect">
            <a:avLst/>
          </a:prstGeom>
        </p:spPr>
        <p:txBody>
          <a:bodyPr vert="horz" wrap="none" lIns="0" tIns="180000" rIns="0" bIns="0" rtlCol="0" anchor="t" anchorCtr="0"/>
          <a:lstStyle>
            <a:lvl1pPr algn="r">
              <a:defRPr sz="1100">
                <a:solidFill>
                  <a:schemeClr val="tx1"/>
                </a:solidFill>
                <a:latin typeface="+mj-lt"/>
              </a:defRPr>
            </a:lvl1pPr>
          </a:lstStyle>
          <a:p>
            <a:fld id="{CD4BD850-CAA5-514C-A06D-3B3E5FDDFFCE}" type="datetime1">
              <a:rPr lang="sv-SE" smtClean="0"/>
              <a:t>2023-04-27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00D10-5EE3-4AEB-8900-1A07916BE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44563" y="0"/>
            <a:ext cx="4320000" cy="360000"/>
          </a:xfrm>
          <a:prstGeom prst="rect">
            <a:avLst/>
          </a:prstGeom>
        </p:spPr>
        <p:txBody>
          <a:bodyPr vert="horz" wrap="none" lIns="0" tIns="180000" rIns="0" bIns="0" rtlCol="0" anchor="t" anchorCtr="0"/>
          <a:lstStyle>
            <a:lvl1pPr algn="l">
              <a:defRPr sz="11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v-SE"/>
              <a:t>LiU PowerPoint-mall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A2BB8-8F26-4AF0-AE95-D41EE971F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2263" y="0"/>
            <a:ext cx="432000" cy="360000"/>
          </a:xfrm>
          <a:prstGeom prst="rect">
            <a:avLst/>
          </a:prstGeom>
        </p:spPr>
        <p:txBody>
          <a:bodyPr vert="horz" wrap="none" lIns="0" tIns="180000" rIns="0" bIns="0" rtlCol="0" anchor="t" anchorCtr="0"/>
          <a:lstStyle>
            <a:lvl1pPr algn="r">
              <a:defRPr sz="1100">
                <a:solidFill>
                  <a:schemeClr val="tx1"/>
                </a:solidFill>
                <a:latin typeface="+mj-lt"/>
              </a:defRPr>
            </a:lvl1pPr>
          </a:lstStyle>
          <a:p>
            <a:fld id="{1D05C8B6-EC5E-42D9-8D75-1E05D642856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384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1" pos="595">
          <p15:clr>
            <a:srgbClr val="F26B43"/>
          </p15:clr>
        </p15:guide>
        <p15:guide id="12" pos="7083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26D02A-6EB9-4A59-9C1F-7F01FEF7C5F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"/>
            <a:ext cx="12191998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2E7D07-1CFB-4CD9-9B59-3E5BC25828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sv-SE" sz="1400" dirty="0">
                <a:effectLst/>
                <a:latin typeface="Times New Roman" panose="02020603050405020304" pitchFamily="18" charset="0"/>
              </a:rPr>
            </a:br>
            <a:br>
              <a:rPr lang="sv-SE" sz="1400" dirty="0">
                <a:effectLst/>
                <a:latin typeface="Times New Roman" panose="02020603050405020304" pitchFamily="18" charset="0"/>
              </a:rPr>
            </a:br>
            <a:r>
              <a:rPr lang="sv-SE" sz="4400" dirty="0"/>
              <a:t>Horisontell prioritering – modell från </a:t>
            </a:r>
            <a:r>
              <a:rPr lang="sv-SE" sz="4400"/>
              <a:t>nationella expertgruppen</a:t>
            </a:r>
            <a:endParaRPr lang="sv-SE" sz="4400" dirty="0">
              <a:effectLst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31726212-0439-4E35-B5E9-DDBF21A27D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2810"/>
            <a:ext cx="9521952" cy="2463092"/>
          </a:xfrm>
        </p:spPr>
        <p:txBody>
          <a:bodyPr/>
          <a:lstStyle/>
          <a:p>
            <a:r>
              <a:rPr lang="sv-SE" sz="1800" dirty="0"/>
              <a:t>Lars Sandman, professor och föreståndare, Prioriteringscentrum, Linköpings universitet</a:t>
            </a:r>
          </a:p>
        </p:txBody>
      </p:sp>
      <p:pic>
        <p:nvPicPr>
          <p:cNvPr id="5" name="Picture 4" descr="Linköpings Universitet logo">
            <a:extLst>
              <a:ext uri="{FF2B5EF4-FFF2-40B4-BE49-F238E27FC236}">
                <a16:creationId xmlns:a16="http://schemas.microsoft.com/office/drawing/2014/main" id="{38B1B85E-DFFA-43C4-94E7-4293D7BD09A0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2" y="5612096"/>
            <a:ext cx="3375001" cy="119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750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type="body" sz="quarter" idx="13"/>
          </p:nvPr>
        </p:nvSpPr>
        <p:spPr>
          <a:xfrm>
            <a:off x="2209077" y="1603314"/>
            <a:ext cx="7737587" cy="406628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sv-SE" altLang="sv-SE" b="1" dirty="0">
                <a:solidFill>
                  <a:schemeClr val="bg1"/>
                </a:solidFill>
              </a:rPr>
              <a:t>I en verksamhet som vill bli mer öppen mot brukarna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909774" y="1374457"/>
            <a:ext cx="10336192" cy="4109085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altLang="sv-SE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Tillsatt av partnerskapet för kunskapsstyrning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altLang="sv-SE" sz="2800" dirty="0">
                <a:solidFill>
                  <a:srgbClr val="000000"/>
                </a:solidFill>
                <a:cs typeface="Arial" panose="020B0604020202020204" pitchFamily="34" charset="0"/>
              </a:rPr>
              <a:t>Uppdrag att ta fram modell för horisontella prioriteringar – fokus på kunskapsstyrning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altLang="sv-SE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Deltagare från myndigheter (SBU, S</a:t>
            </a:r>
            <a:r>
              <a:rPr lang="sv-SE" altLang="sv-SE" sz="2800" dirty="0" err="1">
                <a:solidFill>
                  <a:srgbClr val="000000"/>
                </a:solidFill>
                <a:cs typeface="Arial" panose="020B0604020202020204" pitchFamily="34" charset="0"/>
              </a:rPr>
              <a:t>ocialstyrelsen</a:t>
            </a:r>
            <a:r>
              <a:rPr lang="sv-SE" altLang="sv-SE" sz="2800" dirty="0">
                <a:solidFill>
                  <a:srgbClr val="000000"/>
                </a:solidFill>
                <a:cs typeface="Arial" panose="020B0604020202020204" pitchFamily="34" charset="0"/>
              </a:rPr>
              <a:t>, TLV och Folkhälsomyndigheten), SKR, och regioner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altLang="sv-SE" sz="2800" dirty="0">
                <a:solidFill>
                  <a:srgbClr val="000000"/>
                </a:solidFill>
                <a:cs typeface="Arial" panose="020B0604020202020204" pitchFamily="34" charset="0"/>
              </a:rPr>
              <a:t>Administrativt säte: Prioriteringscentrum</a:t>
            </a:r>
            <a:endParaRPr kumimoji="0" lang="sv-SE" altLang="sv-SE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sv-SE" altLang="sv-SE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sv-SE" altLang="sv-S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sv-SE" altLang="sv-SE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sv-SE" altLang="sv-SE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sv-SE" altLang="sv-SE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sv-SE" altLang="sv-SE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Rubrik 1"/>
          <p:cNvSpPr txBox="1">
            <a:spLocks/>
          </p:cNvSpPr>
          <p:nvPr/>
        </p:nvSpPr>
        <p:spPr>
          <a:xfrm>
            <a:off x="909774" y="234633"/>
            <a:ext cx="10372451" cy="1139825"/>
          </a:xfrm>
          <a:prstGeom prst="rect">
            <a:avLst/>
          </a:prstGeom>
          <a:noFill/>
        </p:spPr>
        <p:txBody>
          <a:bodyPr vert="horz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KorolevLiU Medium" pitchFamily="2" charset="77"/>
                <a:cs typeface="Arial"/>
              </a:rPr>
              <a:t>Nationell expertgrupp för horisontella prioriteringar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F977D9B2-572E-A442-A26E-917879E8C5B5}"/>
              </a:ext>
            </a:extLst>
          </p:cNvPr>
          <p:cNvSpPr txBox="1"/>
          <p:nvPr/>
        </p:nvSpPr>
        <p:spPr>
          <a:xfrm>
            <a:off x="9320223" y="6259748"/>
            <a:ext cx="1835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antGarde" pitchFamily="34" charset="0"/>
                <a:ea typeface="+mn-ea"/>
                <a:cs typeface="Arial" panose="020B0604020202020204" pitchFamily="34" charset="0"/>
              </a:rPr>
              <a:t>PRIORITERINGSCENTRUM</a:t>
            </a:r>
          </a:p>
        </p:txBody>
      </p:sp>
    </p:spTree>
    <p:extLst>
      <p:ext uri="{BB962C8B-B14F-4D97-AF65-F5344CB8AC3E}">
        <p14:creationId xmlns:p14="http://schemas.microsoft.com/office/powerpoint/2010/main" val="376276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sv-SE" sz="4000" dirty="0">
                <a:latin typeface="KorolevLiU Medium" pitchFamily="2" charset="77"/>
                <a:cs typeface="Arial" charset="0"/>
              </a:rPr>
              <a:t>Nationell expertgrupp för horisontella prioriteringar - referensgrupper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60120" y="1512138"/>
            <a:ext cx="10652760" cy="508637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sv-SE" sz="2800" dirty="0">
                <a:latin typeface="+mj-lt"/>
              </a:rPr>
              <a:t>Referensgrupper:</a:t>
            </a:r>
          </a:p>
          <a:p>
            <a:pPr lvl="1">
              <a:lnSpc>
                <a:spcPct val="90000"/>
              </a:lnSpc>
            </a:pPr>
            <a:r>
              <a:rPr lang="sv-SE" sz="2800" dirty="0">
                <a:latin typeface="+mj-lt"/>
              </a:rPr>
              <a:t>Tjänstepersoner – myndigheterna och de flesta regioner har nominerat personer</a:t>
            </a:r>
          </a:p>
          <a:p>
            <a:pPr lvl="1">
              <a:lnSpc>
                <a:spcPct val="90000"/>
              </a:lnSpc>
            </a:pPr>
            <a:r>
              <a:rPr lang="sv-SE" sz="2800" dirty="0">
                <a:latin typeface="+mj-lt"/>
              </a:rPr>
              <a:t>Patienter/seniorer – Funktionsrätt Sverige + </a:t>
            </a:r>
            <a:r>
              <a:rPr lang="sv-SE" sz="2800" dirty="0" err="1">
                <a:latin typeface="+mj-lt"/>
              </a:rPr>
              <a:t>äldreorganisationer</a:t>
            </a:r>
            <a:endParaRPr lang="sv-SE" sz="28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sv-SE" sz="2800">
                <a:latin typeface="+mj-lt"/>
              </a:rPr>
              <a:t>Professionsorganisationerna </a:t>
            </a:r>
            <a:r>
              <a:rPr lang="sv-SE" sz="2800" dirty="0">
                <a:latin typeface="+mj-lt"/>
              </a:rPr>
              <a:t>–  </a:t>
            </a:r>
            <a:r>
              <a:rPr lang="sv-SE" sz="2800" dirty="0" err="1">
                <a:latin typeface="+mj-lt"/>
              </a:rPr>
              <a:t>PrioC</a:t>
            </a:r>
            <a:r>
              <a:rPr lang="sv-SE" sz="2800" dirty="0">
                <a:latin typeface="+mj-lt"/>
              </a:rPr>
              <a:t> referensgrupp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245894" y="2832497"/>
            <a:ext cx="685800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42900"/>
            <a:endParaRPr lang="sv-SE" sz="135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8097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v-SE" dirty="0">
                <a:latin typeface="KorolevLiU Medium" pitchFamily="2" charset="77"/>
                <a:cs typeface="Arial" charset="0"/>
              </a:rPr>
              <a:t>Den etiska plattformen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09990"/>
            <a:ext cx="10515600" cy="4670176"/>
          </a:xfrm>
        </p:spPr>
        <p:txBody>
          <a:bodyPr>
            <a:noAutofit/>
          </a:bodyPr>
          <a:lstStyle/>
          <a:p>
            <a:pPr>
              <a:spcAft>
                <a:spcPct val="0"/>
              </a:spcAft>
            </a:pPr>
            <a:r>
              <a:rPr lang="sv-SE" altLang="sv-SE" i="1" dirty="0">
                <a:cs typeface="Arial" panose="020B0604020202020204" pitchFamily="34" charset="0"/>
              </a:rPr>
              <a:t>Människovärdesprincip</a:t>
            </a:r>
            <a:r>
              <a:rPr lang="sv-SE" altLang="sv-SE" dirty="0">
                <a:cs typeface="Arial" panose="020B0604020202020204" pitchFamily="34" charset="0"/>
              </a:rPr>
              <a:t> – icke-diskriminering / likabehandlingsprincip</a:t>
            </a:r>
          </a:p>
          <a:p>
            <a:pPr lvl="1">
              <a:spcAft>
                <a:spcPct val="0"/>
              </a:spcAft>
            </a:pPr>
            <a:r>
              <a:rPr lang="sv-SE" altLang="sv-SE" dirty="0">
                <a:cs typeface="Arial" panose="020B0604020202020204" pitchFamily="34" charset="0"/>
              </a:rPr>
              <a:t>Ej hänsyn till social funktion eller ställning / kronologisk ålder / tidigare livsstil eller val</a:t>
            </a:r>
          </a:p>
          <a:p>
            <a:pPr lvl="1">
              <a:spcAft>
                <a:spcPct val="0"/>
              </a:spcAft>
            </a:pPr>
            <a:r>
              <a:rPr lang="sv-SE" altLang="sv-SE" dirty="0">
                <a:cs typeface="Arial" panose="020B0604020202020204" pitchFamily="34" charset="0"/>
              </a:rPr>
              <a:t>Tillåter hänsyn till biologisk ålder och framtida livsstil eller val</a:t>
            </a:r>
          </a:p>
          <a:p>
            <a:pPr marL="342900" lvl="1" indent="-342900">
              <a:spcAft>
                <a:spcPct val="0"/>
              </a:spcAft>
              <a:buFont typeface="Arial"/>
              <a:buChar char="•"/>
            </a:pPr>
            <a:r>
              <a:rPr lang="sv-SE" altLang="sv-SE" i="1" dirty="0">
                <a:cs typeface="Arial" panose="020B0604020202020204" pitchFamily="34" charset="0"/>
              </a:rPr>
              <a:t>Behovs-solidaritetsprincip – </a:t>
            </a:r>
            <a:r>
              <a:rPr lang="sv-SE" altLang="sv-SE" dirty="0">
                <a:cs typeface="Arial" panose="020B0604020202020204" pitchFamily="34" charset="0"/>
              </a:rPr>
              <a:t>resurserna ska prioriteras till de med störst behov</a:t>
            </a:r>
          </a:p>
          <a:p>
            <a:pPr lvl="1">
              <a:spcAft>
                <a:spcPct val="0"/>
              </a:spcAft>
            </a:pPr>
            <a:r>
              <a:rPr lang="sv-SE" altLang="sv-SE" dirty="0">
                <a:cs typeface="Arial" panose="020B0604020202020204" pitchFamily="34" charset="0"/>
              </a:rPr>
              <a:t>Behov = kombination av svårighetsgrad och patientnytta</a:t>
            </a:r>
          </a:p>
          <a:p>
            <a:pPr marL="342900" lvl="1" indent="-342900">
              <a:spcAft>
                <a:spcPct val="0"/>
              </a:spcAft>
              <a:buFont typeface="Arial"/>
              <a:buChar char="•"/>
            </a:pPr>
            <a:r>
              <a:rPr lang="sv-SE" altLang="sv-SE" i="1" dirty="0">
                <a:cs typeface="Arial" panose="020B0604020202020204" pitchFamily="34" charset="0"/>
              </a:rPr>
              <a:t>Kostnadseffektivitetsprincip – </a:t>
            </a:r>
            <a:r>
              <a:rPr lang="sv-SE" altLang="sv-SE" dirty="0">
                <a:cs typeface="Arial" panose="020B0604020202020204" pitchFamily="34" charset="0"/>
              </a:rPr>
              <a:t>rimlig relation mellan kostnader och effekter – underordnad de andra principerna – oklar tolkning – etablerad praxis där svårare tillstånd tillåts har sämre kostnadseffektivitet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962525" y="263366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80CDB8A-326D-044C-A26D-D9B77A15F7A8}"/>
              </a:ext>
            </a:extLst>
          </p:cNvPr>
          <p:cNvSpPr txBox="1"/>
          <p:nvPr/>
        </p:nvSpPr>
        <p:spPr>
          <a:xfrm>
            <a:off x="9320223" y="6259748"/>
            <a:ext cx="1835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antGarde" pitchFamily="34" charset="0"/>
                <a:ea typeface="+mn-ea"/>
                <a:cs typeface="Arial" panose="020B0604020202020204" pitchFamily="34" charset="0"/>
              </a:rPr>
              <a:t>PRIORITERINGSCENTRUM</a:t>
            </a:r>
          </a:p>
        </p:txBody>
      </p:sp>
    </p:spTree>
    <p:extLst>
      <p:ext uri="{BB962C8B-B14F-4D97-AF65-F5344CB8AC3E}">
        <p14:creationId xmlns:p14="http://schemas.microsoft.com/office/powerpoint/2010/main" val="3259419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9784" y="262990"/>
            <a:ext cx="8723871" cy="11398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sv-SE" sz="4000" dirty="0">
                <a:latin typeface="KorolevLiU Medium" pitchFamily="2" charset="77"/>
                <a:cs typeface="Arial" charset="0"/>
              </a:rPr>
              <a:t>Utvecklad modell för horisontella prioriteringar – preliminärt förslag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86137" y="1361412"/>
            <a:ext cx="11076972" cy="497174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v-SE" sz="2800" dirty="0"/>
              <a:t>Hantera införande av nya rekommendationer/beslut från nationell nivå</a:t>
            </a:r>
          </a:p>
          <a:p>
            <a:pPr>
              <a:lnSpc>
                <a:spcPct val="90000"/>
              </a:lnSpc>
            </a:pPr>
            <a:endParaRPr lang="sv-SE" sz="3600" dirty="0">
              <a:latin typeface="Arial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962525" y="263366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1983DC3-F16C-EC4C-90D2-B4EF59F11CFA}"/>
              </a:ext>
            </a:extLst>
          </p:cNvPr>
          <p:cNvSpPr txBox="1"/>
          <p:nvPr/>
        </p:nvSpPr>
        <p:spPr>
          <a:xfrm>
            <a:off x="9320223" y="6259748"/>
            <a:ext cx="1835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antGarde" pitchFamily="34" charset="0"/>
                <a:ea typeface="+mn-ea"/>
                <a:cs typeface="Arial" panose="020B0604020202020204" pitchFamily="34" charset="0"/>
              </a:rPr>
              <a:t>PRIORITERINGSCENTRUM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0FFC8DE3-204B-1F9C-F774-DA5D76B47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782" y="2076887"/>
            <a:ext cx="10129652" cy="408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05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2"/>
          <p:cNvSpPr txBox="1">
            <a:spLocks/>
          </p:cNvSpPr>
          <p:nvPr/>
        </p:nvSpPr>
        <p:spPr>
          <a:xfrm>
            <a:off x="972273" y="1030921"/>
            <a:ext cx="10064027" cy="4109085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sv-SE" altLang="sv-SE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sv-SE" altLang="sv-SE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sv-SE" altLang="sv-SE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sv-SE" altLang="sv-SE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Rubrik 1"/>
          <p:cNvSpPr txBox="1">
            <a:spLocks/>
          </p:cNvSpPr>
          <p:nvPr/>
        </p:nvSpPr>
        <p:spPr>
          <a:xfrm>
            <a:off x="2038349" y="296683"/>
            <a:ext cx="8463915" cy="1139825"/>
          </a:xfrm>
          <a:prstGeom prst="rect">
            <a:avLst/>
          </a:prstGeom>
          <a:noFill/>
        </p:spPr>
        <p:txBody>
          <a:bodyPr vert="horz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4400" dirty="0">
                <a:solidFill>
                  <a:srgbClr val="000000"/>
                </a:solidFill>
                <a:latin typeface="KorolevLiU Medium" pitchFamily="2" charset="77"/>
                <a:cs typeface="Arial"/>
              </a:rPr>
              <a:t>Process</a:t>
            </a:r>
            <a:endParaRPr kumimoji="0" lang="sv-SE" altLang="sv-SE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KorolevLiU Medium" pitchFamily="2" charset="77"/>
              <a:cs typeface="Arial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9320223" y="6259748"/>
            <a:ext cx="1835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antGarde" pitchFamily="34" charset="0"/>
                <a:ea typeface="+mn-ea"/>
                <a:cs typeface="Arial" panose="020B0604020202020204" pitchFamily="34" charset="0"/>
              </a:rPr>
              <a:t>PRIORITERINGSCENTRUM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B81C2F25-9046-B336-5A55-BE6D750411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237" y="664117"/>
            <a:ext cx="11753763" cy="529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33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EAE247DD-51E0-8064-D317-2AFD575E6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476" y="170624"/>
            <a:ext cx="11009870" cy="651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837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D06CF1C-690F-FE69-D191-F088D7C2A9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936" y="781294"/>
            <a:ext cx="9678389" cy="5947394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91886BC1-E4BB-A6AC-A869-CA35BD842824}"/>
              </a:ext>
            </a:extLst>
          </p:cNvPr>
          <p:cNvSpPr txBox="1"/>
          <p:nvPr/>
        </p:nvSpPr>
        <p:spPr>
          <a:xfrm>
            <a:off x="2687183" y="247135"/>
            <a:ext cx="7245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>
                <a:latin typeface="KorolevLiU Medium" pitchFamily="2" charset="77"/>
              </a:rPr>
              <a:t>Verktyg för att bedöma tidsresurser</a:t>
            </a:r>
          </a:p>
        </p:txBody>
      </p:sp>
    </p:spTree>
    <p:extLst>
      <p:ext uri="{BB962C8B-B14F-4D97-AF65-F5344CB8AC3E}">
        <p14:creationId xmlns:p14="http://schemas.microsoft.com/office/powerpoint/2010/main" val="2291415001"/>
      </p:ext>
    </p:extLst>
  </p:cSld>
  <p:clrMapOvr>
    <a:masterClrMapping/>
  </p:clrMapOvr>
</p:sld>
</file>

<file path=ppt/theme/theme1.xml><?xml version="1.0" encoding="utf-8"?>
<a:theme xmlns:a="http://schemas.openxmlformats.org/drawingml/2006/main" name="LiU - VIT">
  <a:themeElements>
    <a:clrScheme name="LiU-BLÅ">
      <a:dk1>
        <a:srgbClr val="000000"/>
      </a:dk1>
      <a:lt1>
        <a:srgbClr val="FFFFFF"/>
      </a:lt1>
      <a:dk2>
        <a:srgbClr val="00B9E7"/>
      </a:dk2>
      <a:lt2>
        <a:srgbClr val="FFFFFF"/>
      </a:lt2>
      <a:accent1>
        <a:srgbClr val="17C7D2"/>
      </a:accent1>
      <a:accent2>
        <a:srgbClr val="00CFB5"/>
      </a:accent2>
      <a:accent3>
        <a:srgbClr val="FF6442"/>
      </a:accent3>
      <a:accent4>
        <a:srgbClr val="8981D3"/>
      </a:accent4>
      <a:accent5>
        <a:srgbClr val="FDEF5D"/>
      </a:accent5>
      <a:accent6>
        <a:srgbClr val="6A7E91"/>
      </a:accent6>
      <a:hlink>
        <a:srgbClr val="0000FF"/>
      </a:hlink>
      <a:folHlink>
        <a:srgbClr val="800080"/>
      </a:folHlink>
    </a:clrScheme>
    <a:fontScheme name="LiU">
      <a:majorFont>
        <a:latin typeface="KorolevLiU Medium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LiU-BLÅ">
      <a:srgbClr val="00B9E7"/>
    </a:custClr>
    <a:custClr name="LiU-TURKOS">
      <a:srgbClr val="17C7D2"/>
    </a:custClr>
    <a:custClr name="LiU-GRÖN">
      <a:srgbClr val="00CFB5"/>
    </a:custClr>
    <a:custClr name="LiU-">
      <a:srgbClr val="FFFFFF"/>
    </a:custClr>
    <a:custClr name="LiU-ORANGE">
      <a:srgbClr val="FF6442"/>
    </a:custClr>
    <a:custClr name="LiU-LILA">
      <a:srgbClr val="8981D3"/>
    </a:custClr>
    <a:custClr name="LiU-GUL">
      <a:srgbClr val="FDEF5D"/>
    </a:custClr>
    <a:custClr name="LiU-GRÅ">
      <a:srgbClr val="6A7E91"/>
    </a:custClr>
    <a:custClr name="LiU-">
      <a:srgbClr val="FFFFFF"/>
    </a:custClr>
    <a:custClr name="LiU-">
      <a:srgbClr val="FFFFFF"/>
    </a:custClr>
    <a:custClr name="LiU-BLÅ 50%">
      <a:srgbClr val="80DCF3"/>
    </a:custClr>
    <a:custClr name="LiU-TURKOS 50%">
      <a:srgbClr val="8BE3E9"/>
    </a:custClr>
    <a:custClr name="LiU-GRÖN 50%">
      <a:srgbClr val="80E7DA"/>
    </a:custClr>
    <a:custClr name="LiU-">
      <a:srgbClr val="FFFFFF"/>
    </a:custClr>
    <a:custClr name="LiU-ORANGE 50%">
      <a:srgbClr val="FFB2A1"/>
    </a:custClr>
    <a:custClr name="LiU-LILA 50%">
      <a:srgbClr val="C4C0E9"/>
    </a:custClr>
    <a:custClr name="LiU-GUL 50%">
      <a:srgbClr val="FEF7AE"/>
    </a:custClr>
    <a:custClr name="LiU-GRÅ 50%">
      <a:srgbClr val="B5BFC8"/>
    </a:custClr>
    <a:custClr name="LiU-">
      <a:srgbClr val="FFFFFF"/>
    </a:custClr>
    <a:custClr name="LiU-">
      <a:srgbClr val="FFFFFF"/>
    </a:custClr>
    <a:custClr name="LiU-BLÅ 30%">
      <a:srgbClr val="B3EAF8"/>
    </a:custClr>
    <a:custClr name="LiU-TURKOS 30%">
      <a:srgbClr val="B9EEF2"/>
    </a:custClr>
    <a:custClr name="LiU-GRÖN 30%">
      <a:srgbClr val="B3F1E9"/>
    </a:custClr>
    <a:custClr name="LiU-">
      <a:srgbClr val="FFFFFF"/>
    </a:custClr>
    <a:custClr name="LiU-ORANGE 30%">
      <a:srgbClr val="FFD1C6"/>
    </a:custClr>
    <a:custClr name="LiU-LILA 30%">
      <a:srgbClr val="DCD9F2"/>
    </a:custClr>
    <a:custClr name="LiU-">
      <a:srgbClr val="FFFFFF"/>
    </a:custClr>
    <a:custClr name="LiU-GRÅ 30%">
      <a:srgbClr val="D2D8DE"/>
    </a:custClr>
    <a:custClr name="LiU-">
      <a:srgbClr val="FFFFFF"/>
    </a:custClr>
    <a:custClr name="LiU-">
      <a:srgbClr val="FFFFFF"/>
    </a:custClr>
  </a:custClrLst>
  <a:extLst>
    <a:ext uri="{05A4C25C-085E-4340-85A3-A5531E510DB2}">
      <thm15:themeFamily xmlns:thm15="http://schemas.microsoft.com/office/thememl/2012/main" name="LiU - Svenska - Presentationsmaterial Widescreen Korolev" id="{C1307D62-3C89-8D42-8159-16DDB95CA5EF}" vid="{62310263-9BFC-CB4E-B64B-04D0DE74EAFD}"/>
    </a:ext>
  </a:extLst>
</a:theme>
</file>

<file path=ppt/theme/theme2.xml><?xml version="1.0" encoding="utf-8"?>
<a:theme xmlns:a="http://schemas.openxmlformats.org/drawingml/2006/main" name="LiU - SVART">
  <a:themeElements>
    <a:clrScheme name="LiU-BLÅ">
      <a:dk1>
        <a:srgbClr val="000000"/>
      </a:dk1>
      <a:lt1>
        <a:srgbClr val="FFFFFF"/>
      </a:lt1>
      <a:dk2>
        <a:srgbClr val="00B9E7"/>
      </a:dk2>
      <a:lt2>
        <a:srgbClr val="FFFFFF"/>
      </a:lt2>
      <a:accent1>
        <a:srgbClr val="17C7D2"/>
      </a:accent1>
      <a:accent2>
        <a:srgbClr val="00CFB5"/>
      </a:accent2>
      <a:accent3>
        <a:srgbClr val="FF6442"/>
      </a:accent3>
      <a:accent4>
        <a:srgbClr val="8981D3"/>
      </a:accent4>
      <a:accent5>
        <a:srgbClr val="FDEF5D"/>
      </a:accent5>
      <a:accent6>
        <a:srgbClr val="6A7E91"/>
      </a:accent6>
      <a:hlink>
        <a:srgbClr val="0000FF"/>
      </a:hlink>
      <a:folHlink>
        <a:srgbClr val="800080"/>
      </a:folHlink>
    </a:clrScheme>
    <a:fontScheme name="LiU">
      <a:majorFont>
        <a:latin typeface="KorolevLiU Medium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LiU-BLÅ">
      <a:srgbClr val="00B9E7"/>
    </a:custClr>
    <a:custClr name="LiU-TURKOS">
      <a:srgbClr val="17C7D2"/>
    </a:custClr>
    <a:custClr name="LiU-GRÖN">
      <a:srgbClr val="00CFB5"/>
    </a:custClr>
    <a:custClr name="LiU-">
      <a:srgbClr val="FFFFFF"/>
    </a:custClr>
    <a:custClr name="LiU-ORANGE">
      <a:srgbClr val="FF6442"/>
    </a:custClr>
    <a:custClr name="LiU-LILA">
      <a:srgbClr val="8981D3"/>
    </a:custClr>
    <a:custClr name="LiU-GUL">
      <a:srgbClr val="FDEF5D"/>
    </a:custClr>
    <a:custClr name="LiU-GRÅ">
      <a:srgbClr val="6A7E91"/>
    </a:custClr>
    <a:custClr name="LiU-">
      <a:srgbClr val="FFFFFF"/>
    </a:custClr>
    <a:custClr name="LiU-">
      <a:srgbClr val="FFFFFF"/>
    </a:custClr>
    <a:custClr name="LiU-BLÅ 50%">
      <a:srgbClr val="80DCF3"/>
    </a:custClr>
    <a:custClr name="LiU-TURKOS 50%">
      <a:srgbClr val="8BE3E9"/>
    </a:custClr>
    <a:custClr name="LiU-GRÖN 50%">
      <a:srgbClr val="80E7DA"/>
    </a:custClr>
    <a:custClr name="LiU-">
      <a:srgbClr val="FFFFFF"/>
    </a:custClr>
    <a:custClr name="LiU-ORANGE 50%">
      <a:srgbClr val="FFB2A1"/>
    </a:custClr>
    <a:custClr name="LiU-LILA 50%">
      <a:srgbClr val="C4C0E9"/>
    </a:custClr>
    <a:custClr name="LiU-GUL 50%">
      <a:srgbClr val="FEF7AE"/>
    </a:custClr>
    <a:custClr name="LiU-GRÅ 50%">
      <a:srgbClr val="B5BFC8"/>
    </a:custClr>
    <a:custClr name="LiU-">
      <a:srgbClr val="FFFFFF"/>
    </a:custClr>
    <a:custClr name="LiU-">
      <a:srgbClr val="FFFFFF"/>
    </a:custClr>
    <a:custClr name="LiU-BLÅ 30%">
      <a:srgbClr val="B3EAF8"/>
    </a:custClr>
    <a:custClr name="LiU-TURKOS 30%">
      <a:srgbClr val="B9EEF2"/>
    </a:custClr>
    <a:custClr name="LiU-GRÖN 30%">
      <a:srgbClr val="B3F1E9"/>
    </a:custClr>
    <a:custClr name="LiU-">
      <a:srgbClr val="FFFFFF"/>
    </a:custClr>
    <a:custClr name="LiU-ORANGE 30%">
      <a:srgbClr val="FFD1C6"/>
    </a:custClr>
    <a:custClr name="LiU-LILA 30%">
      <a:srgbClr val="DCD9F2"/>
    </a:custClr>
    <a:custClr name="LiU-">
      <a:srgbClr val="FFFFFF"/>
    </a:custClr>
    <a:custClr name="LiU-GRÅ 30%">
      <a:srgbClr val="D2D8DE"/>
    </a:custClr>
    <a:custClr name="LiU-">
      <a:srgbClr val="FFFFFF"/>
    </a:custClr>
    <a:custClr name="LiU-">
      <a:srgbClr val="FFFFFF"/>
    </a:custClr>
  </a:custClrLst>
  <a:extLst>
    <a:ext uri="{05A4C25C-085E-4340-85A3-A5531E510DB2}">
      <thm15:themeFamily xmlns:thm15="http://schemas.microsoft.com/office/thememl/2012/main" name="LiU - Svenska - Presentationsmaterial Widescreen Korolev" id="{C1307D62-3C89-8D42-8159-16DDB95CA5EF}" vid="{067F4C57-58B8-054F-9B7B-EDF48986583E}"/>
    </a:ext>
  </a:extLst>
</a:theme>
</file>

<file path=ppt/theme/theme3.xml><?xml version="1.0" encoding="utf-8"?>
<a:theme xmlns:a="http://schemas.openxmlformats.org/drawingml/2006/main" name="LiU - BLÅ">
  <a:themeElements>
    <a:clrScheme name="LiU-BLÅ">
      <a:dk1>
        <a:srgbClr val="000000"/>
      </a:dk1>
      <a:lt1>
        <a:srgbClr val="FFFFFF"/>
      </a:lt1>
      <a:dk2>
        <a:srgbClr val="00B9E7"/>
      </a:dk2>
      <a:lt2>
        <a:srgbClr val="FFFFFF"/>
      </a:lt2>
      <a:accent1>
        <a:srgbClr val="17C7D2"/>
      </a:accent1>
      <a:accent2>
        <a:srgbClr val="00CFB5"/>
      </a:accent2>
      <a:accent3>
        <a:srgbClr val="FF6442"/>
      </a:accent3>
      <a:accent4>
        <a:srgbClr val="8981D3"/>
      </a:accent4>
      <a:accent5>
        <a:srgbClr val="FDEF5D"/>
      </a:accent5>
      <a:accent6>
        <a:srgbClr val="6A7E91"/>
      </a:accent6>
      <a:hlink>
        <a:srgbClr val="0000FF"/>
      </a:hlink>
      <a:folHlink>
        <a:srgbClr val="800080"/>
      </a:folHlink>
    </a:clrScheme>
    <a:fontScheme name="LiU">
      <a:majorFont>
        <a:latin typeface="KorolevLiU Medium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LiU-BLÅ">
      <a:srgbClr val="00B9E7"/>
    </a:custClr>
    <a:custClr name="LiU-TURKOS">
      <a:srgbClr val="17C7D2"/>
    </a:custClr>
    <a:custClr name="LiU-GRÖN">
      <a:srgbClr val="00CFB5"/>
    </a:custClr>
    <a:custClr name="LiU-">
      <a:srgbClr val="FFFFFF"/>
    </a:custClr>
    <a:custClr name="LiU-ORANGE">
      <a:srgbClr val="FF6442"/>
    </a:custClr>
    <a:custClr name="LiU-LILA">
      <a:srgbClr val="8981D3"/>
    </a:custClr>
    <a:custClr name="LiU-GUL">
      <a:srgbClr val="FDEF5D"/>
    </a:custClr>
    <a:custClr name="LiU-GRÅ">
      <a:srgbClr val="6A7E91"/>
    </a:custClr>
    <a:custClr name="LiU-">
      <a:srgbClr val="FFFFFF"/>
    </a:custClr>
    <a:custClr name="LiU-">
      <a:srgbClr val="FFFFFF"/>
    </a:custClr>
    <a:custClr name="LiU-BLÅ 50%">
      <a:srgbClr val="80DCF3"/>
    </a:custClr>
    <a:custClr name="LiU-TURKOS 50%">
      <a:srgbClr val="8BE3E9"/>
    </a:custClr>
    <a:custClr name="LiU-GRÖN 50%">
      <a:srgbClr val="80E7DA"/>
    </a:custClr>
    <a:custClr name="LiU-">
      <a:srgbClr val="FFFFFF"/>
    </a:custClr>
    <a:custClr name="LiU-ORANGE 50%">
      <a:srgbClr val="FFB2A1"/>
    </a:custClr>
    <a:custClr name="LiU-LILA 50%">
      <a:srgbClr val="C4C0E9"/>
    </a:custClr>
    <a:custClr name="LiU-GUL 50%">
      <a:srgbClr val="FEF7AE"/>
    </a:custClr>
    <a:custClr name="LiU-GRÅ 50%">
      <a:srgbClr val="B5BFC8"/>
    </a:custClr>
    <a:custClr name="LiU-">
      <a:srgbClr val="FFFFFF"/>
    </a:custClr>
    <a:custClr name="LiU-">
      <a:srgbClr val="FFFFFF"/>
    </a:custClr>
    <a:custClr name="LiU-BLÅ 30%">
      <a:srgbClr val="B3EAF8"/>
    </a:custClr>
    <a:custClr name="LiU-TURKOS 30%">
      <a:srgbClr val="B9EEF2"/>
    </a:custClr>
    <a:custClr name="LiU-GRÖN 30%">
      <a:srgbClr val="B3F1E9"/>
    </a:custClr>
    <a:custClr name="LiU-">
      <a:srgbClr val="FFFFFF"/>
    </a:custClr>
    <a:custClr name="LiU-ORANGE 30%">
      <a:srgbClr val="FFD1C6"/>
    </a:custClr>
    <a:custClr name="LiU-LILA 30%">
      <a:srgbClr val="DCD9F2"/>
    </a:custClr>
    <a:custClr name="LiU-">
      <a:srgbClr val="FFFFFF"/>
    </a:custClr>
    <a:custClr name="LiU-GRÅ 30%">
      <a:srgbClr val="D2D8DE"/>
    </a:custClr>
    <a:custClr name="LiU-">
      <a:srgbClr val="FFFFFF"/>
    </a:custClr>
    <a:custClr name="LiU-">
      <a:srgbClr val="FFFFFF"/>
    </a:custClr>
  </a:custClrLst>
  <a:extLst>
    <a:ext uri="{05A4C25C-085E-4340-85A3-A5531E510DB2}">
      <thm15:themeFamily xmlns:thm15="http://schemas.microsoft.com/office/thememl/2012/main" name="LiU - Svenska - Presentationsmaterial Widescreen Korolev" id="{C1307D62-3C89-8D42-8159-16DDB95CA5EF}" vid="{C9C1A60C-8564-8F42-B105-92F1C546740F}"/>
    </a:ext>
  </a:extLst>
</a:theme>
</file>

<file path=ppt/theme/theme4.xml><?xml version="1.0" encoding="utf-8"?>
<a:theme xmlns:a="http://schemas.openxmlformats.org/drawingml/2006/main" name="LiU - TURKOS">
  <a:themeElements>
    <a:clrScheme name="LiU-BLÅ">
      <a:dk1>
        <a:srgbClr val="000000"/>
      </a:dk1>
      <a:lt1>
        <a:srgbClr val="FFFFFF"/>
      </a:lt1>
      <a:dk2>
        <a:srgbClr val="00B9E7"/>
      </a:dk2>
      <a:lt2>
        <a:srgbClr val="FFFFFF"/>
      </a:lt2>
      <a:accent1>
        <a:srgbClr val="17C7D2"/>
      </a:accent1>
      <a:accent2>
        <a:srgbClr val="00CFB5"/>
      </a:accent2>
      <a:accent3>
        <a:srgbClr val="FF6442"/>
      </a:accent3>
      <a:accent4>
        <a:srgbClr val="8981D3"/>
      </a:accent4>
      <a:accent5>
        <a:srgbClr val="FDEF5D"/>
      </a:accent5>
      <a:accent6>
        <a:srgbClr val="6A7E91"/>
      </a:accent6>
      <a:hlink>
        <a:srgbClr val="0000FF"/>
      </a:hlink>
      <a:folHlink>
        <a:srgbClr val="800080"/>
      </a:folHlink>
    </a:clrScheme>
    <a:fontScheme name="LiU">
      <a:majorFont>
        <a:latin typeface="KorolevLiU Medium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LiU-BLÅ">
      <a:srgbClr val="00B9E7"/>
    </a:custClr>
    <a:custClr name="LiU-TURKOS">
      <a:srgbClr val="17C7D2"/>
    </a:custClr>
    <a:custClr name="LiU-GRÖN">
      <a:srgbClr val="00CFB5"/>
    </a:custClr>
    <a:custClr name="LiU-">
      <a:srgbClr val="FFFFFF"/>
    </a:custClr>
    <a:custClr name="LiU-ORANGE">
      <a:srgbClr val="FF6442"/>
    </a:custClr>
    <a:custClr name="LiU-LILA">
      <a:srgbClr val="8981D3"/>
    </a:custClr>
    <a:custClr name="LiU-GUL">
      <a:srgbClr val="FDEF5D"/>
    </a:custClr>
    <a:custClr name="LiU-GRÅ">
      <a:srgbClr val="6A7E91"/>
    </a:custClr>
    <a:custClr name="LiU-">
      <a:srgbClr val="FFFFFF"/>
    </a:custClr>
    <a:custClr name="LiU-">
      <a:srgbClr val="FFFFFF"/>
    </a:custClr>
    <a:custClr name="LiU-BLÅ 50%">
      <a:srgbClr val="80DCF3"/>
    </a:custClr>
    <a:custClr name="LiU-TURKOS 50%">
      <a:srgbClr val="8BE3E9"/>
    </a:custClr>
    <a:custClr name="LiU-GRÖN 50%">
      <a:srgbClr val="80E7DA"/>
    </a:custClr>
    <a:custClr name="LiU-">
      <a:srgbClr val="FFFFFF"/>
    </a:custClr>
    <a:custClr name="LiU-ORANGE 50%">
      <a:srgbClr val="FFB2A1"/>
    </a:custClr>
    <a:custClr name="LiU-LILA 50%">
      <a:srgbClr val="C4C0E9"/>
    </a:custClr>
    <a:custClr name="LiU-GUL 50%">
      <a:srgbClr val="FEF7AE"/>
    </a:custClr>
    <a:custClr name="LiU-GRÅ 50%">
      <a:srgbClr val="B5BFC8"/>
    </a:custClr>
    <a:custClr name="LiU-">
      <a:srgbClr val="FFFFFF"/>
    </a:custClr>
    <a:custClr name="LiU-">
      <a:srgbClr val="FFFFFF"/>
    </a:custClr>
    <a:custClr name="LiU-BLÅ 30%">
      <a:srgbClr val="B3EAF8"/>
    </a:custClr>
    <a:custClr name="LiU-TURKOS 30%">
      <a:srgbClr val="B9EEF2"/>
    </a:custClr>
    <a:custClr name="LiU-GRÖN 30%">
      <a:srgbClr val="B3F1E9"/>
    </a:custClr>
    <a:custClr name="LiU-">
      <a:srgbClr val="FFFFFF"/>
    </a:custClr>
    <a:custClr name="LiU-ORANGE 30%">
      <a:srgbClr val="FFD1C6"/>
    </a:custClr>
    <a:custClr name="LiU-LILA 30%">
      <a:srgbClr val="DCD9F2"/>
    </a:custClr>
    <a:custClr name="LiU-">
      <a:srgbClr val="FFFFFF"/>
    </a:custClr>
    <a:custClr name="LiU-GRÅ 30%">
      <a:srgbClr val="D2D8DE"/>
    </a:custClr>
    <a:custClr name="LiU-">
      <a:srgbClr val="FFFFFF"/>
    </a:custClr>
    <a:custClr name="LiU-">
      <a:srgbClr val="FFFFFF"/>
    </a:custClr>
  </a:custClrLst>
  <a:extLst>
    <a:ext uri="{05A4C25C-085E-4340-85A3-A5531E510DB2}">
      <thm15:themeFamily xmlns:thm15="http://schemas.microsoft.com/office/thememl/2012/main" name="LiU - Svenska - Presentationsmaterial Widescreen Korolev" id="{C1307D62-3C89-8D42-8159-16DDB95CA5EF}" vid="{95C0BFA9-E711-224F-AE6C-25FB3967B78E}"/>
    </a:ext>
  </a:extLst>
</a:theme>
</file>

<file path=ppt/theme/theme5.xml><?xml version="1.0" encoding="utf-8"?>
<a:theme xmlns:a="http://schemas.openxmlformats.org/drawingml/2006/main" name="LiU - GRÖN">
  <a:themeElements>
    <a:clrScheme name="LiU-BLÅ">
      <a:dk1>
        <a:srgbClr val="000000"/>
      </a:dk1>
      <a:lt1>
        <a:srgbClr val="FFFFFF"/>
      </a:lt1>
      <a:dk2>
        <a:srgbClr val="00B9E7"/>
      </a:dk2>
      <a:lt2>
        <a:srgbClr val="FFFFFF"/>
      </a:lt2>
      <a:accent1>
        <a:srgbClr val="17C7D2"/>
      </a:accent1>
      <a:accent2>
        <a:srgbClr val="00CFB5"/>
      </a:accent2>
      <a:accent3>
        <a:srgbClr val="FF6442"/>
      </a:accent3>
      <a:accent4>
        <a:srgbClr val="8981D3"/>
      </a:accent4>
      <a:accent5>
        <a:srgbClr val="FDEF5D"/>
      </a:accent5>
      <a:accent6>
        <a:srgbClr val="6A7E91"/>
      </a:accent6>
      <a:hlink>
        <a:srgbClr val="0000FF"/>
      </a:hlink>
      <a:folHlink>
        <a:srgbClr val="800080"/>
      </a:folHlink>
    </a:clrScheme>
    <a:fontScheme name="LiU">
      <a:majorFont>
        <a:latin typeface="KorolevLiU Medium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LiU-BLÅ">
      <a:srgbClr val="00B9E7"/>
    </a:custClr>
    <a:custClr name="LiU-TURKOS">
      <a:srgbClr val="17C7D2"/>
    </a:custClr>
    <a:custClr name="LiU-GRÖN">
      <a:srgbClr val="00CFB5"/>
    </a:custClr>
    <a:custClr name="LiU-">
      <a:srgbClr val="FFFFFF"/>
    </a:custClr>
    <a:custClr name="LiU-ORANGE">
      <a:srgbClr val="FF6442"/>
    </a:custClr>
    <a:custClr name="LiU-LILA">
      <a:srgbClr val="8981D3"/>
    </a:custClr>
    <a:custClr name="LiU-GUL">
      <a:srgbClr val="FDEF5D"/>
    </a:custClr>
    <a:custClr name="LiU-GRÅ">
      <a:srgbClr val="6A7E91"/>
    </a:custClr>
    <a:custClr name="LiU-">
      <a:srgbClr val="FFFFFF"/>
    </a:custClr>
    <a:custClr name="LiU-">
      <a:srgbClr val="FFFFFF"/>
    </a:custClr>
    <a:custClr name="LiU-BLÅ 50%">
      <a:srgbClr val="80DCF3"/>
    </a:custClr>
    <a:custClr name="LiU-TURKOS 50%">
      <a:srgbClr val="8BE3E9"/>
    </a:custClr>
    <a:custClr name="LiU-GRÖN 50%">
      <a:srgbClr val="80E7DA"/>
    </a:custClr>
    <a:custClr name="LiU-">
      <a:srgbClr val="FFFFFF"/>
    </a:custClr>
    <a:custClr name="LiU-ORANGE 50%">
      <a:srgbClr val="FFB2A1"/>
    </a:custClr>
    <a:custClr name="LiU-LILA 50%">
      <a:srgbClr val="C4C0E9"/>
    </a:custClr>
    <a:custClr name="LiU-GUL 50%">
      <a:srgbClr val="FEF7AE"/>
    </a:custClr>
    <a:custClr name="LiU-GRÅ 50%">
      <a:srgbClr val="B5BFC8"/>
    </a:custClr>
    <a:custClr name="LiU-">
      <a:srgbClr val="FFFFFF"/>
    </a:custClr>
    <a:custClr name="LiU-">
      <a:srgbClr val="FFFFFF"/>
    </a:custClr>
    <a:custClr name="LiU-BLÅ 30%">
      <a:srgbClr val="B3EAF8"/>
    </a:custClr>
    <a:custClr name="LiU-TURKOS 30%">
      <a:srgbClr val="B9EEF2"/>
    </a:custClr>
    <a:custClr name="LiU-GRÖN 30%">
      <a:srgbClr val="B3F1E9"/>
    </a:custClr>
    <a:custClr name="LiU-">
      <a:srgbClr val="FFFFFF"/>
    </a:custClr>
    <a:custClr name="LiU-ORANGE 30%">
      <a:srgbClr val="FFD1C6"/>
    </a:custClr>
    <a:custClr name="LiU-LILA 30%">
      <a:srgbClr val="DCD9F2"/>
    </a:custClr>
    <a:custClr name="LiU-">
      <a:srgbClr val="FFFFFF"/>
    </a:custClr>
    <a:custClr name="LiU-GRÅ 30%">
      <a:srgbClr val="D2D8DE"/>
    </a:custClr>
    <a:custClr name="LiU-">
      <a:srgbClr val="FFFFFF"/>
    </a:custClr>
    <a:custClr name="LiU-">
      <a:srgbClr val="FFFFFF"/>
    </a:custClr>
  </a:custClrLst>
  <a:extLst>
    <a:ext uri="{05A4C25C-085E-4340-85A3-A5531E510DB2}">
      <thm15:themeFamily xmlns:thm15="http://schemas.microsoft.com/office/thememl/2012/main" name="LiU - Svenska - Presentationsmaterial Widescreen Korolev" id="{C1307D62-3C89-8D42-8159-16DDB95CA5EF}" vid="{859132C8-4C18-D942-BE02-C54DD352F683}"/>
    </a:ext>
  </a:extLst>
</a:theme>
</file>

<file path=ppt/theme/theme6.xml><?xml version="1.0" encoding="utf-8"?>
<a:theme xmlns:a="http://schemas.openxmlformats.org/drawingml/2006/main" name="LiU - WHITE">
  <a:themeElements>
    <a:clrScheme name="LiU-BLÅ">
      <a:dk1>
        <a:srgbClr val="000000"/>
      </a:dk1>
      <a:lt1>
        <a:srgbClr val="FFFFFF"/>
      </a:lt1>
      <a:dk2>
        <a:srgbClr val="00B9E7"/>
      </a:dk2>
      <a:lt2>
        <a:srgbClr val="FFFFFF"/>
      </a:lt2>
      <a:accent1>
        <a:srgbClr val="17C7D2"/>
      </a:accent1>
      <a:accent2>
        <a:srgbClr val="00CFB5"/>
      </a:accent2>
      <a:accent3>
        <a:srgbClr val="FF6442"/>
      </a:accent3>
      <a:accent4>
        <a:srgbClr val="8981D3"/>
      </a:accent4>
      <a:accent5>
        <a:srgbClr val="FDEF5D"/>
      </a:accent5>
      <a:accent6>
        <a:srgbClr val="6A7E91"/>
      </a:accent6>
      <a:hlink>
        <a:srgbClr val="0000FF"/>
      </a:hlink>
      <a:folHlink>
        <a:srgbClr val="800080"/>
      </a:folHlink>
    </a:clrScheme>
    <a:fontScheme name="LiU - ersättningstypsnitt">
      <a:majorFont>
        <a:latin typeface="Calibri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LiU-BLÅ">
      <a:srgbClr val="00B9E7"/>
    </a:custClr>
    <a:custClr name="LiU-TURKOS">
      <a:srgbClr val="17C7D2"/>
    </a:custClr>
    <a:custClr name="LiU-GRÖN">
      <a:srgbClr val="00CFB5"/>
    </a:custClr>
    <a:custClr name="LiU-">
      <a:srgbClr val="FFFFFF"/>
    </a:custClr>
    <a:custClr name="LiU-ORANGE">
      <a:srgbClr val="FF6442"/>
    </a:custClr>
    <a:custClr name="LiU-LILA">
      <a:srgbClr val="8981D3"/>
    </a:custClr>
    <a:custClr name="LiU-GUL">
      <a:srgbClr val="FDEF5D"/>
    </a:custClr>
    <a:custClr name="LiU-GRÅ">
      <a:srgbClr val="6A7E91"/>
    </a:custClr>
    <a:custClr name="LiU-">
      <a:srgbClr val="FFFFFF"/>
    </a:custClr>
    <a:custClr name="LiU-">
      <a:srgbClr val="FFFFFF"/>
    </a:custClr>
    <a:custClr name="LiU-BLÅ 50%">
      <a:srgbClr val="80DCF3"/>
    </a:custClr>
    <a:custClr name="LiU-TURKOS 50%">
      <a:srgbClr val="8BE3E9"/>
    </a:custClr>
    <a:custClr name="LiU-GRÖN 50%">
      <a:srgbClr val="80E7DA"/>
    </a:custClr>
    <a:custClr name="LiU-">
      <a:srgbClr val="FFFFFF"/>
    </a:custClr>
    <a:custClr name="LiU-ORANGE 50%">
      <a:srgbClr val="FFB2A1"/>
    </a:custClr>
    <a:custClr name="LiU-LILA 50%">
      <a:srgbClr val="C4C0E9"/>
    </a:custClr>
    <a:custClr name="LiU-GUL 50%">
      <a:srgbClr val="FEF7AE"/>
    </a:custClr>
    <a:custClr name="LiU-GRÅ 50%">
      <a:srgbClr val="B5BFC8"/>
    </a:custClr>
    <a:custClr name="LiU-">
      <a:srgbClr val="FFFFFF"/>
    </a:custClr>
    <a:custClr name="LiU-">
      <a:srgbClr val="FFFFFF"/>
    </a:custClr>
    <a:custClr name="LiU-BLÅ 30%">
      <a:srgbClr val="B3EAF8"/>
    </a:custClr>
    <a:custClr name="LiU-TURKOS 30%">
      <a:srgbClr val="B9EEF2"/>
    </a:custClr>
    <a:custClr name="LiU-GRÖN 30%">
      <a:srgbClr val="B3F1E9"/>
    </a:custClr>
    <a:custClr name="LiU-">
      <a:srgbClr val="FFFFFF"/>
    </a:custClr>
    <a:custClr name="LiU-ORANGE 30%">
      <a:srgbClr val="FFD1C6"/>
    </a:custClr>
    <a:custClr name="LiU-LILA 30%">
      <a:srgbClr val="DCD9F2"/>
    </a:custClr>
    <a:custClr name="LiU-">
      <a:srgbClr val="FFFFFF"/>
    </a:custClr>
    <a:custClr name="LiU-GRÅ 30%">
      <a:srgbClr val="D2D8DE"/>
    </a:custClr>
    <a:custClr name="LiU-">
      <a:srgbClr val="FFFFFF"/>
    </a:custClr>
    <a:custClr name="LiU-">
      <a:srgbClr val="FFFFFF"/>
    </a:custClr>
  </a:custClrLst>
  <a:extLst>
    <a:ext uri="{05A4C25C-085E-4340-85A3-A5531E510DB2}">
      <thm15:themeFamily xmlns:thm15="http://schemas.microsoft.com/office/thememl/2012/main" name="LiU - English - Presentation Widescreen" id="{A8EE3795-23B3-0144-B180-FB35E8B653E1}" vid="{806D19F3-5410-5A46-99B0-493118C0DDC0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erson xmlns="f6351e9a-ea34-4ad9-b922-25ec9d06a7c5">
      <UserInfo>
        <DisplayName/>
        <AccountId xsi:nil="true"/>
        <AccountType/>
      </UserInfo>
    </Pers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FF031C3207A044E9EC9C4231C161E8E" ma:contentTypeVersion="15" ma:contentTypeDescription="Skapa ett nytt dokument." ma:contentTypeScope="" ma:versionID="f701567b37881ed90a76b5d428700eb6">
  <xsd:schema xmlns:xsd="http://www.w3.org/2001/XMLSchema" xmlns:xs="http://www.w3.org/2001/XMLSchema" xmlns:p="http://schemas.microsoft.com/office/2006/metadata/properties" xmlns:ns2="484986f3-affb-4909-aac7-6cbe78376350" xmlns:ns3="f6351e9a-ea34-4ad9-b922-25ec9d06a7c5" targetNamespace="http://schemas.microsoft.com/office/2006/metadata/properties" ma:root="true" ma:fieldsID="ed9465ae80ed573949761c8a8d373d55" ns2:_="" ns3:_="">
    <xsd:import namespace="484986f3-affb-4909-aac7-6cbe78376350"/>
    <xsd:import namespace="f6351e9a-ea34-4ad9-b922-25ec9d06a7c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Pers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986f3-affb-4909-aac7-6cbe783763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351e9a-ea34-4ad9-b922-25ec9d06a7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Person" ma:index="20" nillable="true" ma:displayName="Person" ma:list="UserInfo" ma:SharePointGroup="5" ma:internalName="Person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58BF02-2FD4-48FE-839B-4585173BA8BF}">
  <ds:schemaRefs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484986f3-affb-4909-aac7-6cbe78376350"/>
    <ds:schemaRef ds:uri="http://schemas.openxmlformats.org/package/2006/metadata/core-properties"/>
    <ds:schemaRef ds:uri="f6351e9a-ea34-4ad9-b922-25ec9d06a7c5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9494F70-4955-4DB6-BD54-74471D0903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A81428-7A02-4ED7-8FD3-C990DCF8FA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4986f3-affb-4909-aac7-6cbe78376350"/>
    <ds:schemaRef ds:uri="f6351e9a-ea34-4ad9-b922-25ec9d06a7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LiU - VIT</Template>
  <TotalTime>22771</TotalTime>
  <Words>234</Words>
  <Application>Microsoft Macintosh PowerPoint</Application>
  <PresentationFormat>Bredbild</PresentationFormat>
  <Paragraphs>42</Paragraphs>
  <Slides>8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6</vt:i4>
      </vt:variant>
      <vt:variant>
        <vt:lpstr>Bildrubriker</vt:lpstr>
      </vt:variant>
      <vt:variant>
        <vt:i4>8</vt:i4>
      </vt:variant>
    </vt:vector>
  </HeadingPairs>
  <TitlesOfParts>
    <vt:vector size="21" baseType="lpstr">
      <vt:lpstr>Arial</vt:lpstr>
      <vt:lpstr>AvantGarde</vt:lpstr>
      <vt:lpstr>Calibri</vt:lpstr>
      <vt:lpstr>Georgia</vt:lpstr>
      <vt:lpstr>KorolevLiU Medium</vt:lpstr>
      <vt:lpstr>Times New Roman</vt:lpstr>
      <vt:lpstr>Wingdings</vt:lpstr>
      <vt:lpstr>LiU - VIT</vt:lpstr>
      <vt:lpstr>LiU - SVART</vt:lpstr>
      <vt:lpstr>LiU - BLÅ</vt:lpstr>
      <vt:lpstr>LiU - TURKOS</vt:lpstr>
      <vt:lpstr>LiU - GRÖN</vt:lpstr>
      <vt:lpstr>LiU - WHITE</vt:lpstr>
      <vt:lpstr>  Horisontell prioritering – modell från nationella expertgruppen</vt:lpstr>
      <vt:lpstr>PowerPoint-presentation</vt:lpstr>
      <vt:lpstr>Nationell expertgrupp för horisontella prioriteringar - referensgrupper</vt:lpstr>
      <vt:lpstr>Den etiska plattformen</vt:lpstr>
      <vt:lpstr>Utvecklad modell för horisontella prioriteringar – preliminärt förslag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Förmöte – 11 Nationella prioriteringskonferensen</dc:title>
  <dc:creator>Lars Sandman</dc:creator>
  <cp:lastModifiedBy>Lars Sandman</cp:lastModifiedBy>
  <cp:revision>19</cp:revision>
  <dcterms:created xsi:type="dcterms:W3CDTF">2021-10-11T12:30:02Z</dcterms:created>
  <dcterms:modified xsi:type="dcterms:W3CDTF">2023-04-27T05:56:12Z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0x010100EFF031C3207A044E9EC9C4231C161E8E</vt:lpwstr>
  </property>
</Properties>
</file>